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9" r:id="rId2"/>
    <p:sldId id="261" r:id="rId3"/>
    <p:sldId id="283" r:id="rId4"/>
    <p:sldId id="284" r:id="rId5"/>
    <p:sldId id="281" r:id="rId6"/>
    <p:sldId id="285" r:id="rId7"/>
    <p:sldId id="292" r:id="rId8"/>
    <p:sldId id="287" r:id="rId9"/>
    <p:sldId id="288" r:id="rId10"/>
    <p:sldId id="290" r:id="rId11"/>
    <p:sldId id="289" r:id="rId12"/>
    <p:sldId id="293" r:id="rId13"/>
    <p:sldId id="294" r:id="rId14"/>
    <p:sldId id="295" r:id="rId15"/>
    <p:sldId id="296" r:id="rId16"/>
    <p:sldId id="297" r:id="rId17"/>
    <p:sldId id="298" r:id="rId18"/>
    <p:sldId id="299" r:id="rId19"/>
    <p:sldId id="300" r:id="rId20"/>
    <p:sldId id="304" r:id="rId21"/>
    <p:sldId id="301" r:id="rId22"/>
    <p:sldId id="30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61"/>
            <p14:sldId id="283"/>
            <p14:sldId id="284"/>
            <p14:sldId id="281"/>
            <p14:sldId id="285"/>
            <p14:sldId id="292"/>
            <p14:sldId id="287"/>
            <p14:sldId id="288"/>
            <p14:sldId id="290"/>
            <p14:sldId id="289"/>
            <p14:sldId id="293"/>
            <p14:sldId id="294"/>
            <p14:sldId id="295"/>
            <p14:sldId id="296"/>
            <p14:sldId id="297"/>
            <p14:sldId id="298"/>
            <p14:sldId id="299"/>
            <p14:sldId id="300"/>
            <p14:sldId id="304"/>
            <p14:sldId id="301"/>
            <p14:sldId id="30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4" autoAdjust="0"/>
    <p:restoredTop sz="83977" autoAdjust="0"/>
  </p:normalViewPr>
  <p:slideViewPr>
    <p:cSldViewPr>
      <p:cViewPr>
        <p:scale>
          <a:sx n="83" d="100"/>
          <a:sy n="83" d="100"/>
        </p:scale>
        <p:origin x="-1674" y="-7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3/9/2016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07012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3/9/2016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69851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3/9/2016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3/9/2016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1524000"/>
            <a:ext cx="6180224" cy="2232025"/>
          </a:xfrm>
        </p:spPr>
        <p:txBody>
          <a:bodyPr>
            <a:noAutofit/>
          </a:bodyPr>
          <a:lstStyle/>
          <a:p>
            <a:r>
              <a:rPr lang="en-US" sz="4000" dirty="0" smtClean="0"/>
              <a:t>Self-Determination:</a:t>
            </a:r>
            <a:r>
              <a:rPr lang="en-US" sz="3200" dirty="0" smtClean="0"/>
              <a:t/>
            </a:r>
            <a:br>
              <a:rPr lang="en-US" sz="3200" dirty="0" smtClean="0"/>
            </a:br>
            <a:r>
              <a:rPr lang="en-US" sz="3200" dirty="0" smtClean="0"/>
              <a:t>STRATEGIES FOR ENHANCING TRANSITION TO EMPLOYMENT FOR YOUTH WITH DISABILITIES</a:t>
            </a:r>
            <a:endParaRPr lang="en-US" sz="3200" dirty="0"/>
          </a:p>
        </p:txBody>
      </p:sp>
      <p:sp>
        <p:nvSpPr>
          <p:cNvPr id="3" name="Subtitle 2"/>
          <p:cNvSpPr>
            <a:spLocks noGrp="1"/>
          </p:cNvSpPr>
          <p:nvPr>
            <p:ph type="subTitle" idx="1"/>
            <p:custDataLst>
              <p:tags r:id="rId3"/>
            </p:custDataLst>
          </p:nvPr>
        </p:nvSpPr>
        <p:spPr>
          <a:xfrm>
            <a:off x="3962400" y="4419600"/>
            <a:ext cx="4772528" cy="838200"/>
          </a:xfrm>
        </p:spPr>
        <p:txBody>
          <a:bodyPr>
            <a:normAutofit lnSpcReduction="10000"/>
          </a:bodyPr>
          <a:lstStyle/>
          <a:p>
            <a:r>
              <a:rPr lang="en-US" sz="2400" dirty="0" smtClean="0">
                <a:latin typeface="+mn-lt"/>
              </a:rPr>
              <a:t>SUSAN LOMBARDO</a:t>
            </a:r>
          </a:p>
          <a:p>
            <a:r>
              <a:rPr lang="en-US" sz="2400" dirty="0" smtClean="0">
                <a:latin typeface="+mn-lt"/>
              </a:rPr>
              <a:t>MARCH 9, 2016</a:t>
            </a:r>
            <a:endParaRPr lang="en-US"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09600"/>
            <a:ext cx="6781800" cy="5105400"/>
          </a:xfrm>
          <a:prstGeom prst="rect">
            <a:avLst/>
          </a:prstGeom>
          <a:noFill/>
        </p:spPr>
        <p:txBody>
          <a:bodyPr wrap="square" rtlCol="0">
            <a:noAutofit/>
          </a:bodyPr>
          <a:lstStyle/>
          <a:p>
            <a:endParaRPr lang="en-US" sz="2800" b="1" dirty="0" smtClean="0">
              <a:solidFill>
                <a:schemeClr val="accent5">
                  <a:lumMod val="75000"/>
                </a:schemeClr>
              </a:solidFill>
            </a:endParaRPr>
          </a:p>
          <a:p>
            <a:r>
              <a:rPr lang="en-US" sz="2800" b="1" dirty="0" smtClean="0">
                <a:solidFill>
                  <a:schemeClr val="accent5">
                    <a:lumMod val="75000"/>
                  </a:schemeClr>
                </a:solidFill>
              </a:rPr>
              <a:t>Reminders</a:t>
            </a:r>
            <a:r>
              <a:rPr lang="en-US" sz="2800" b="1" dirty="0">
                <a:solidFill>
                  <a:schemeClr val="accent5">
                    <a:lumMod val="75000"/>
                  </a:schemeClr>
                </a:solidFill>
              </a:rPr>
              <a:t>:  </a:t>
            </a:r>
          </a:p>
          <a:p>
            <a:pPr lvl="0"/>
            <a:r>
              <a:rPr lang="en-US" sz="2800" b="1" dirty="0">
                <a:solidFill>
                  <a:schemeClr val="accent5">
                    <a:lumMod val="75000"/>
                  </a:schemeClr>
                </a:solidFill>
              </a:rPr>
              <a:t>Stop, listen, and then act</a:t>
            </a:r>
          </a:p>
          <a:p>
            <a:pPr lvl="0"/>
            <a:r>
              <a:rPr lang="en-US" sz="2800" b="1" dirty="0">
                <a:solidFill>
                  <a:schemeClr val="accent5">
                    <a:lumMod val="75000"/>
                  </a:schemeClr>
                </a:solidFill>
              </a:rPr>
              <a:t>Stay focused on my job.</a:t>
            </a:r>
          </a:p>
          <a:p>
            <a:pPr lvl="0"/>
            <a:endParaRPr lang="en-US" sz="2800" b="1" dirty="0">
              <a:solidFill>
                <a:schemeClr val="accent5">
                  <a:lumMod val="75000"/>
                </a:schemeClr>
              </a:solidFill>
            </a:endParaRPr>
          </a:p>
          <a:p>
            <a:r>
              <a:rPr lang="en-US" sz="2800" b="1" dirty="0">
                <a:solidFill>
                  <a:schemeClr val="accent5">
                    <a:lumMod val="75000"/>
                  </a:schemeClr>
                </a:solidFill>
              </a:rPr>
              <a:t>I earn an ‘A’ when I have 8-9 checks</a:t>
            </a:r>
          </a:p>
          <a:p>
            <a:r>
              <a:rPr lang="en-US" sz="2800" b="1" dirty="0">
                <a:solidFill>
                  <a:schemeClr val="accent5">
                    <a:lumMod val="75000"/>
                  </a:schemeClr>
                </a:solidFill>
              </a:rPr>
              <a:t>I earn a ‘B’ when I have 7-8 checks</a:t>
            </a:r>
          </a:p>
          <a:p>
            <a:r>
              <a:rPr lang="en-US" sz="2800" b="1" dirty="0">
                <a:solidFill>
                  <a:schemeClr val="accent5">
                    <a:lumMod val="75000"/>
                  </a:schemeClr>
                </a:solidFill>
              </a:rPr>
              <a:t>I earn a ‘C’ when I have 6-7 checks</a:t>
            </a:r>
          </a:p>
          <a:p>
            <a:r>
              <a:rPr lang="en-US" sz="2800" b="1" dirty="0">
                <a:solidFill>
                  <a:schemeClr val="accent5">
                    <a:lumMod val="75000"/>
                  </a:schemeClr>
                </a:solidFill>
              </a:rPr>
              <a:t>I earn a ‘D’ when I have 5-6 checks</a:t>
            </a:r>
          </a:p>
          <a:p>
            <a:r>
              <a:rPr lang="en-US" sz="2800" b="1" dirty="0">
                <a:solidFill>
                  <a:schemeClr val="accent5">
                    <a:lumMod val="75000"/>
                  </a:schemeClr>
                </a:solidFill>
              </a:rPr>
              <a:t>I earn an ‘F’ if I have less than 6 checks</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
            <a:ext cx="7765662" cy="16476125"/>
          </a:xfrm>
          <a:prstGeom prst="rect">
            <a:avLst/>
          </a:prstGeom>
        </p:spPr>
      </p:pic>
    </p:spTree>
    <p:extLst>
      <p:ext uri="{BB962C8B-B14F-4D97-AF65-F5344CB8AC3E}">
        <p14:creationId xmlns:p14="http://schemas.microsoft.com/office/powerpoint/2010/main" val="219478935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09600"/>
            <a:ext cx="6781800" cy="5105400"/>
          </a:xfrm>
          <a:prstGeom prst="rect">
            <a:avLst/>
          </a:prstGeom>
          <a:noFill/>
        </p:spPr>
        <p:txBody>
          <a:bodyPr wrap="square" rtlCol="0">
            <a:noAutofit/>
          </a:bodyPr>
          <a:lstStyle/>
          <a:p>
            <a:pPr>
              <a:lnSpc>
                <a:spcPct val="115000"/>
              </a:lnSpc>
            </a:pPr>
            <a:r>
              <a:rPr lang="en-US" sz="2800" dirty="0"/>
              <a:t> </a:t>
            </a:r>
            <a:endParaRPr lang="en-US" sz="2800" dirty="0">
              <a:ea typeface="Calibri"/>
              <a:cs typeface="Times New Roman"/>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
            <a:ext cx="7765662" cy="1647612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5140294"/>
              </p:ext>
            </p:extLst>
          </p:nvPr>
        </p:nvGraphicFramePr>
        <p:xfrm>
          <a:off x="1828800" y="609602"/>
          <a:ext cx="5269232" cy="5955347"/>
        </p:xfrm>
        <a:graphic>
          <a:graphicData uri="http://schemas.openxmlformats.org/drawingml/2006/table">
            <a:tbl>
              <a:tblPr firstRow="1" firstCol="1" bandRow="1">
                <a:tableStyleId>{5C22544A-7EE6-4342-B048-85BDC9FD1C3A}</a:tableStyleId>
              </a:tblPr>
              <a:tblGrid>
                <a:gridCol w="958215"/>
                <a:gridCol w="767715"/>
                <a:gridCol w="832485"/>
                <a:gridCol w="939167"/>
                <a:gridCol w="857250"/>
                <a:gridCol w="914400"/>
              </a:tblGrid>
              <a:tr h="870676">
                <a:tc>
                  <a:txBody>
                    <a:bodyPr/>
                    <a:lstStyle/>
                    <a:p>
                      <a:pPr marL="0" marR="0">
                        <a:lnSpc>
                          <a:spcPct val="115000"/>
                        </a:lnSpc>
                        <a:spcBef>
                          <a:spcPts val="0"/>
                        </a:spcBef>
                        <a:spcAft>
                          <a:spcPts val="0"/>
                        </a:spcAft>
                      </a:pPr>
                      <a:r>
                        <a:rPr lang="en-US" sz="1100" dirty="0">
                          <a:effectLst/>
                        </a:rPr>
                        <a:t>FRIDAY</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11/21</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12/05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12/12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12/19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01/08</a:t>
                      </a:r>
                      <a:endParaRPr lang="en-US" sz="1100">
                        <a:effectLst/>
                        <a:latin typeface="Calibri"/>
                        <a:ea typeface="Calibri"/>
                        <a:cs typeface="Times New Roman"/>
                      </a:endParaRPr>
                    </a:p>
                  </a:txBody>
                  <a:tcPr marL="68580" marR="68580" marT="0" marB="0"/>
                </a:tc>
              </a:tr>
              <a:tr h="1105363">
                <a:tc>
                  <a:txBody>
                    <a:bodyPr/>
                    <a:lstStyle/>
                    <a:p>
                      <a:pPr marL="0" marR="0">
                        <a:lnSpc>
                          <a:spcPct val="115000"/>
                        </a:lnSpc>
                        <a:spcBef>
                          <a:spcPts val="0"/>
                        </a:spcBef>
                        <a:spcAft>
                          <a:spcPts val="0"/>
                        </a:spcAft>
                      </a:pPr>
                      <a:r>
                        <a:rPr lang="en-US" sz="1100">
                          <a:effectLst/>
                        </a:rPr>
                        <a:t>FICTION/</a:t>
                      </a:r>
                    </a:p>
                    <a:p>
                      <a:pPr marL="0" marR="0">
                        <a:lnSpc>
                          <a:spcPct val="115000"/>
                        </a:lnSpc>
                        <a:spcBef>
                          <a:spcPts val="0"/>
                        </a:spcBef>
                        <a:spcAft>
                          <a:spcPts val="0"/>
                        </a:spcAft>
                      </a:pPr>
                      <a:r>
                        <a:rPr lang="en-US" sz="1100">
                          <a:effectLst/>
                        </a:rPr>
                        <a:t>LITERATURE</a:t>
                      </a:r>
                    </a:p>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 OF BOOKS</a:t>
                      </a:r>
                    </a:p>
                    <a:p>
                      <a:pPr marL="0" marR="0">
                        <a:lnSpc>
                          <a:spcPct val="115000"/>
                        </a:lnSpc>
                        <a:spcBef>
                          <a:spcPts val="0"/>
                        </a:spcBef>
                        <a:spcAft>
                          <a:spcPts val="0"/>
                        </a:spcAft>
                      </a:pPr>
                      <a:r>
                        <a:rPr lang="en-US" sz="1100">
                          <a:effectLst/>
                        </a:rPr>
                        <a:t>SHELVED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r h="884291">
                <a:tc>
                  <a:txBody>
                    <a:bodyPr/>
                    <a:lstStyle/>
                    <a:p>
                      <a:pPr marL="0" marR="0">
                        <a:lnSpc>
                          <a:spcPct val="115000"/>
                        </a:lnSpc>
                        <a:spcBef>
                          <a:spcPts val="0"/>
                        </a:spcBef>
                        <a:spcAft>
                          <a:spcPts val="0"/>
                        </a:spcAft>
                      </a:pPr>
                      <a:r>
                        <a:rPr lang="en-US" sz="1100">
                          <a:effectLst/>
                        </a:rPr>
                        <a:t>MYSTERY</a:t>
                      </a:r>
                    </a:p>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 OF BOOKS </a:t>
                      </a:r>
                    </a:p>
                    <a:p>
                      <a:pPr marL="0" marR="0">
                        <a:lnSpc>
                          <a:spcPct val="115000"/>
                        </a:lnSpc>
                        <a:spcBef>
                          <a:spcPts val="0"/>
                        </a:spcBef>
                        <a:spcAft>
                          <a:spcPts val="0"/>
                        </a:spcAft>
                      </a:pPr>
                      <a:r>
                        <a:rPr lang="en-US" sz="1100">
                          <a:effectLst/>
                        </a:rPr>
                        <a:t>SHELVED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884291">
                <a:tc>
                  <a:txBody>
                    <a:bodyPr/>
                    <a:lstStyle/>
                    <a:p>
                      <a:pPr marL="0" marR="0">
                        <a:lnSpc>
                          <a:spcPct val="115000"/>
                        </a:lnSpc>
                        <a:spcBef>
                          <a:spcPts val="0"/>
                        </a:spcBef>
                        <a:spcAft>
                          <a:spcPts val="0"/>
                        </a:spcAft>
                      </a:pPr>
                      <a:r>
                        <a:rPr lang="en-US" sz="1100">
                          <a:effectLst/>
                        </a:rPr>
                        <a:t>ROMANCE</a:t>
                      </a:r>
                    </a:p>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 OF BOOKS</a:t>
                      </a:r>
                    </a:p>
                    <a:p>
                      <a:pPr marL="0" marR="0">
                        <a:lnSpc>
                          <a:spcPct val="115000"/>
                        </a:lnSpc>
                        <a:spcBef>
                          <a:spcPts val="0"/>
                        </a:spcBef>
                        <a:spcAft>
                          <a:spcPts val="0"/>
                        </a:spcAft>
                      </a:pPr>
                      <a:r>
                        <a:rPr lang="en-US" sz="1100">
                          <a:effectLst/>
                        </a:rPr>
                        <a:t>SHELVED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r h="1105363">
                <a:tc>
                  <a:txBody>
                    <a:bodyPr/>
                    <a:lstStyle/>
                    <a:p>
                      <a:pPr marL="0" marR="0">
                        <a:lnSpc>
                          <a:spcPct val="115000"/>
                        </a:lnSpc>
                        <a:spcBef>
                          <a:spcPts val="0"/>
                        </a:spcBef>
                        <a:spcAft>
                          <a:spcPts val="0"/>
                        </a:spcAft>
                      </a:pPr>
                      <a:r>
                        <a:rPr lang="en-US" sz="1100">
                          <a:effectLst/>
                        </a:rPr>
                        <a:t>SCIENCE </a:t>
                      </a:r>
                    </a:p>
                    <a:p>
                      <a:pPr marL="0" marR="0">
                        <a:lnSpc>
                          <a:spcPct val="115000"/>
                        </a:lnSpc>
                        <a:spcBef>
                          <a:spcPts val="0"/>
                        </a:spcBef>
                        <a:spcAft>
                          <a:spcPts val="0"/>
                        </a:spcAft>
                      </a:pPr>
                      <a:r>
                        <a:rPr lang="en-US" sz="1100">
                          <a:effectLst/>
                        </a:rPr>
                        <a:t>FICTION</a:t>
                      </a:r>
                    </a:p>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 OF BOOKS</a:t>
                      </a:r>
                    </a:p>
                    <a:p>
                      <a:pPr marL="0" marR="0">
                        <a:lnSpc>
                          <a:spcPct val="115000"/>
                        </a:lnSpc>
                        <a:spcBef>
                          <a:spcPts val="0"/>
                        </a:spcBef>
                        <a:spcAft>
                          <a:spcPts val="0"/>
                        </a:spcAft>
                      </a:pPr>
                      <a:r>
                        <a:rPr lang="en-US" sz="1100">
                          <a:effectLst/>
                        </a:rPr>
                        <a:t>SHELVED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r h="1105363">
                <a:tc>
                  <a:txBody>
                    <a:bodyPr/>
                    <a:lstStyle/>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TOTAL #</a:t>
                      </a:r>
                    </a:p>
                    <a:p>
                      <a:pPr marL="0" marR="0">
                        <a:lnSpc>
                          <a:spcPct val="115000"/>
                        </a:lnSpc>
                        <a:spcBef>
                          <a:spcPts val="0"/>
                        </a:spcBef>
                        <a:spcAft>
                          <a:spcPts val="0"/>
                        </a:spcAft>
                      </a:pPr>
                      <a:r>
                        <a:rPr lang="en-US" sz="1100">
                          <a:effectLst/>
                        </a:rPr>
                        <a:t>BOOKS</a:t>
                      </a:r>
                    </a:p>
                    <a:p>
                      <a:pPr marL="0" marR="0">
                        <a:lnSpc>
                          <a:spcPct val="115000"/>
                        </a:lnSpc>
                        <a:spcBef>
                          <a:spcPts val="0"/>
                        </a:spcBef>
                        <a:spcAft>
                          <a:spcPts val="0"/>
                        </a:spcAft>
                      </a:pPr>
                      <a:r>
                        <a:rPr lang="en-US" sz="1100">
                          <a:effectLst/>
                        </a:rPr>
                        <a:t>SHELVED</a:t>
                      </a:r>
                    </a:p>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6557557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381000"/>
            <a:ext cx="6781800" cy="6019800"/>
          </a:xfrm>
          <a:prstGeom prst="rect">
            <a:avLst/>
          </a:prstGeom>
          <a:noFill/>
        </p:spPr>
        <p:txBody>
          <a:bodyPr wrap="square" rtlCol="0">
            <a:noAutofit/>
          </a:bodyPr>
          <a:lstStyle/>
          <a:p>
            <a:r>
              <a:rPr lang="en-US" sz="2800" b="1" dirty="0"/>
              <a:t>INCENTIVE POINT SYSTEM:</a:t>
            </a:r>
          </a:p>
          <a:p>
            <a:r>
              <a:rPr lang="en-US" sz="2800" b="1" dirty="0">
                <a:solidFill>
                  <a:schemeClr val="accent5">
                    <a:lumMod val="75000"/>
                  </a:schemeClr>
                </a:solidFill>
              </a:rPr>
              <a:t>You will receive 1 point for every book you shelve correctly: </a:t>
            </a:r>
          </a:p>
          <a:p>
            <a:pPr marL="457200" indent="-457200">
              <a:buFont typeface="Arial" panose="020B0604020202020204" pitchFamily="34" charset="0"/>
              <a:buChar char="•"/>
            </a:pPr>
            <a:r>
              <a:rPr lang="en-US" sz="2800" b="1" i="1" dirty="0">
                <a:solidFill>
                  <a:schemeClr val="accent5">
                    <a:lumMod val="75000"/>
                  </a:schemeClr>
                </a:solidFill>
              </a:rPr>
              <a:t>25 – 30 </a:t>
            </a:r>
            <a:r>
              <a:rPr lang="en-US" sz="2800" b="1" dirty="0">
                <a:solidFill>
                  <a:schemeClr val="accent5">
                    <a:lumMod val="75000"/>
                  </a:schemeClr>
                </a:solidFill>
              </a:rPr>
              <a:t>points will get you 5 minutes at end of work to look at Manga </a:t>
            </a:r>
          </a:p>
          <a:p>
            <a:pPr marL="457200" indent="-457200">
              <a:buFont typeface="Arial" panose="020B0604020202020204" pitchFamily="34" charset="0"/>
              <a:buChar char="•"/>
            </a:pPr>
            <a:r>
              <a:rPr lang="en-US" sz="2800" b="1" i="1" dirty="0">
                <a:solidFill>
                  <a:schemeClr val="accent5">
                    <a:lumMod val="75000"/>
                  </a:schemeClr>
                </a:solidFill>
              </a:rPr>
              <a:t>31 – 36 </a:t>
            </a:r>
            <a:r>
              <a:rPr lang="en-US" sz="2800" b="1" dirty="0">
                <a:solidFill>
                  <a:schemeClr val="accent5">
                    <a:lumMod val="75000"/>
                  </a:schemeClr>
                </a:solidFill>
              </a:rPr>
              <a:t>points will get you an extra 5 minutes of computer time at the end of 7</a:t>
            </a:r>
            <a:r>
              <a:rPr lang="en-US" sz="2800" b="1" baseline="30000" dirty="0">
                <a:solidFill>
                  <a:schemeClr val="accent5">
                    <a:lumMod val="75000"/>
                  </a:schemeClr>
                </a:solidFill>
              </a:rPr>
              <a:t>th</a:t>
            </a:r>
            <a:r>
              <a:rPr lang="en-US" sz="2800" b="1" dirty="0">
                <a:solidFill>
                  <a:schemeClr val="accent5">
                    <a:lumMod val="75000"/>
                  </a:schemeClr>
                </a:solidFill>
              </a:rPr>
              <a:t> Period </a:t>
            </a:r>
          </a:p>
          <a:p>
            <a:pPr marL="457200" indent="-457200">
              <a:buFont typeface="Arial" panose="020B0604020202020204" pitchFamily="34" charset="0"/>
              <a:buChar char="•"/>
            </a:pPr>
            <a:r>
              <a:rPr lang="en-US" sz="2800" b="1" dirty="0">
                <a:solidFill>
                  <a:schemeClr val="accent5">
                    <a:lumMod val="75000"/>
                  </a:schemeClr>
                </a:solidFill>
              </a:rPr>
              <a:t>When you accumulate </a:t>
            </a:r>
            <a:r>
              <a:rPr lang="en-US" sz="2800" b="1" i="1" dirty="0">
                <a:solidFill>
                  <a:schemeClr val="accent5">
                    <a:lumMod val="75000"/>
                  </a:schemeClr>
                </a:solidFill>
              </a:rPr>
              <a:t>200 points </a:t>
            </a:r>
            <a:r>
              <a:rPr lang="en-US" sz="2800" b="1" dirty="0">
                <a:solidFill>
                  <a:schemeClr val="accent5">
                    <a:lumMod val="75000"/>
                  </a:schemeClr>
                </a:solidFill>
              </a:rPr>
              <a:t>you may leave your work site 10 minutes early to visit </a:t>
            </a:r>
            <a:r>
              <a:rPr lang="en-US" sz="2800" b="1" dirty="0" err="1">
                <a:solidFill>
                  <a:schemeClr val="accent5">
                    <a:lumMod val="75000"/>
                  </a:schemeClr>
                </a:solidFill>
              </a:rPr>
              <a:t>Gamestop</a:t>
            </a:r>
            <a:r>
              <a:rPr lang="en-US" sz="2800" b="1" dirty="0">
                <a:solidFill>
                  <a:schemeClr val="accent5">
                    <a:lumMod val="75000"/>
                  </a:schemeClr>
                </a:solidFill>
              </a:rPr>
              <a:t> and purchase a video game for under $6.00 </a:t>
            </a:r>
          </a:p>
          <a:p>
            <a:r>
              <a:rPr lang="en-US" sz="2800" b="1" i="1" dirty="0"/>
              <a:t>You will receive your incentive at the end of the work period </a:t>
            </a:r>
            <a:r>
              <a:rPr lang="en-US" sz="2800" b="1" dirty="0"/>
              <a:t>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
            <a:ext cx="7765662" cy="16476125"/>
          </a:xfrm>
          <a:prstGeom prst="rect">
            <a:avLst/>
          </a:prstGeom>
        </p:spPr>
      </p:pic>
    </p:spTree>
    <p:extLst>
      <p:ext uri="{BB962C8B-B14F-4D97-AF65-F5344CB8AC3E}">
        <p14:creationId xmlns:p14="http://schemas.microsoft.com/office/powerpoint/2010/main" val="30417227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splaying Break Time Alarm.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325" y="371477"/>
            <a:ext cx="8001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49024"/>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splaying Timer for Think 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4800"/>
            <a:ext cx="875982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96519"/>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splaying Class Dojo  + Poi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304800"/>
            <a:ext cx="3562350" cy="634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27161"/>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splaying Class Dojo - Point Deduc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3562350" cy="634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47847"/>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266825"/>
            <a:ext cx="500062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381320"/>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57175"/>
            <a:ext cx="476250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731845"/>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02560"/>
            <a:ext cx="4419600" cy="3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810000" cy="309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353104"/>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1330568"/>
          </a:xfrm>
        </p:spPr>
        <p:txBody>
          <a:bodyPr>
            <a:normAutofit/>
          </a:bodyPr>
          <a:lstStyle/>
          <a:p>
            <a:r>
              <a:rPr lang="en-US" sz="3600" b="1" dirty="0" smtClean="0">
                <a:solidFill>
                  <a:schemeClr val="accent5"/>
                </a:solidFill>
              </a:rPr>
              <a:t>OBJECTIVE FOR TONIGHT’S PRESENTATION</a:t>
            </a:r>
            <a:endParaRPr lang="en-US" sz="3600" b="1" dirty="0">
              <a:solidFill>
                <a:schemeClr val="accent5"/>
              </a:solidFill>
            </a:endParaRPr>
          </a:p>
        </p:txBody>
      </p:sp>
      <p:sp>
        <p:nvSpPr>
          <p:cNvPr id="5" name="Content Placeholder 4"/>
          <p:cNvSpPr>
            <a:spLocks noGrp="1"/>
          </p:cNvSpPr>
          <p:nvPr>
            <p:ph idx="1"/>
            <p:custDataLst>
              <p:tags r:id="rId3"/>
            </p:custDataLst>
          </p:nvPr>
        </p:nvSpPr>
        <p:spPr>
          <a:xfrm>
            <a:off x="762000" y="1596413"/>
            <a:ext cx="8077200" cy="4423387"/>
          </a:xfrm>
        </p:spPr>
        <p:txBody>
          <a:bodyPr>
            <a:normAutofit fontScale="92500"/>
          </a:bodyPr>
          <a:lstStyle/>
          <a:p>
            <a:r>
              <a:rPr lang="en-US" b="1" dirty="0" smtClean="0">
                <a:solidFill>
                  <a:schemeClr val="accent5"/>
                </a:solidFill>
              </a:rPr>
              <a:t>Provide a background on self-determination and how it became recognized as best practice in transition services for youth with disabilities</a:t>
            </a:r>
          </a:p>
          <a:p>
            <a:r>
              <a:rPr lang="en-US" b="1" dirty="0" smtClean="0">
                <a:solidFill>
                  <a:schemeClr val="accent5"/>
                </a:solidFill>
              </a:rPr>
              <a:t>Discuss why self-determination is important for students with disabilities in employment</a:t>
            </a:r>
          </a:p>
          <a:p>
            <a:r>
              <a:rPr lang="en-US" b="1" dirty="0" smtClean="0">
                <a:solidFill>
                  <a:schemeClr val="accent5"/>
                </a:solidFill>
              </a:rPr>
              <a:t>Present  how the self-determination components of goal setting and self-management can be used to prepare students with disabilities for employment     </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649288"/>
            <a:ext cx="3581400"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267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031086"/>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441959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24914"/>
            <a:ext cx="4114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762338"/>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524000"/>
            <a:ext cx="6858000" cy="2677656"/>
          </a:xfrm>
          <a:prstGeom prst="rect">
            <a:avLst/>
          </a:prstGeom>
        </p:spPr>
        <p:txBody>
          <a:bodyPr wrap="square">
            <a:spAutoFit/>
          </a:bodyPr>
          <a:lstStyle/>
          <a:p>
            <a:r>
              <a:rPr lang="en-US" sz="2800" b="1" dirty="0">
                <a:solidFill>
                  <a:schemeClr val="accent5">
                    <a:lumMod val="75000"/>
                  </a:schemeClr>
                </a:solidFill>
                <a:latin typeface="Bodoni MT Black" pitchFamily="18" charset="0"/>
              </a:rPr>
              <a:t>When students with disabilities show they can make things happen and take responsibility for planning and decision-making, others change how they view them and what they expect from them.</a:t>
            </a:r>
          </a:p>
        </p:txBody>
      </p:sp>
    </p:spTree>
    <p:extLst>
      <p:ext uri="{BB962C8B-B14F-4D97-AF65-F5344CB8AC3E}">
        <p14:creationId xmlns:p14="http://schemas.microsoft.com/office/powerpoint/2010/main" val="156621982"/>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09600"/>
            <a:ext cx="6781800" cy="5105400"/>
          </a:xfrm>
          <a:prstGeom prst="rect">
            <a:avLst/>
          </a:prstGeom>
          <a:noFill/>
        </p:spPr>
        <p:txBody>
          <a:bodyPr wrap="square" rtlCol="0">
            <a:noAutofit/>
          </a:bodyPr>
          <a:lstStyle/>
          <a:p>
            <a:pPr marL="285750" lvl="0" indent="-285750">
              <a:buFont typeface="Arial" pitchFamily="34" charset="0"/>
              <a:buChar char="•"/>
            </a:pPr>
            <a:endParaRPr lang="en-US" sz="2800" dirty="0">
              <a:solidFill>
                <a:prstClr val="black"/>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
            <a:ext cx="7765662" cy="16476125"/>
          </a:xfrm>
          <a:prstGeom prst="rect">
            <a:avLst/>
          </a:prstGeom>
        </p:spPr>
      </p:pic>
      <p:sp>
        <p:nvSpPr>
          <p:cNvPr id="4" name="Rectangle 3"/>
          <p:cNvSpPr/>
          <p:nvPr/>
        </p:nvSpPr>
        <p:spPr>
          <a:xfrm>
            <a:off x="609600" y="639663"/>
            <a:ext cx="8001000" cy="4832092"/>
          </a:xfrm>
          <a:prstGeom prst="rect">
            <a:avLst/>
          </a:prstGeom>
          <a:scene3d>
            <a:camera prst="orthographicFront"/>
            <a:lightRig rig="threePt" dir="t"/>
          </a:scene3d>
          <a:sp3d>
            <a:bevelT prst="slope"/>
          </a:sp3d>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b="1" dirty="0"/>
              <a:t>References</a:t>
            </a:r>
          </a:p>
          <a:p>
            <a:r>
              <a:rPr lang="en-US" sz="2000" b="1" dirty="0" err="1"/>
              <a:t>Wehmeyer</a:t>
            </a:r>
            <a:r>
              <a:rPr lang="en-US" sz="2000" b="1" dirty="0"/>
              <a:t>, M.L., </a:t>
            </a:r>
            <a:r>
              <a:rPr lang="en-US" sz="2000" b="1" dirty="0" err="1"/>
              <a:t>Abery</a:t>
            </a:r>
            <a:r>
              <a:rPr lang="en-US" sz="2000" b="1" dirty="0"/>
              <a:t>,  B., </a:t>
            </a:r>
            <a:r>
              <a:rPr lang="en-US" sz="2000" b="1" dirty="0" err="1"/>
              <a:t>Mithaug</a:t>
            </a:r>
            <a:r>
              <a:rPr lang="en-US" sz="2000" b="1" dirty="0"/>
              <a:t>, D.E. &amp; </a:t>
            </a:r>
            <a:r>
              <a:rPr lang="en-US" sz="2000" b="1" dirty="0" err="1"/>
              <a:t>Stancliffe</a:t>
            </a:r>
            <a:r>
              <a:rPr lang="en-US" sz="2000" b="1" dirty="0"/>
              <a:t>, R.J. (2003). </a:t>
            </a:r>
            <a:r>
              <a:rPr lang="en-US" sz="2000" b="1" i="1" dirty="0"/>
              <a:t>Theory in self-determination: Foundations for educational practice.  </a:t>
            </a:r>
            <a:r>
              <a:rPr lang="en-US" sz="2000" b="1" dirty="0"/>
              <a:t>Springfield, IL: Charles C. Thomas Publisher LTD.</a:t>
            </a:r>
          </a:p>
          <a:p>
            <a:endParaRPr lang="en-US" sz="2000" b="1" dirty="0"/>
          </a:p>
          <a:p>
            <a:r>
              <a:rPr lang="en-US" sz="2000" b="1" dirty="0" err="1"/>
              <a:t>Wehmeyer</a:t>
            </a:r>
            <a:r>
              <a:rPr lang="en-US" sz="2000" b="1" dirty="0"/>
              <a:t>, M.L. (1996). Self-determination as an educational outcome: Why is it important to children, youth, and adults with Disabilities? In D.J. Sands &amp; M.L. </a:t>
            </a:r>
            <a:r>
              <a:rPr lang="en-US" sz="2000" b="1" dirty="0" err="1"/>
              <a:t>Wehmeyer</a:t>
            </a:r>
            <a:r>
              <a:rPr lang="en-US" sz="2000" b="1" dirty="0"/>
              <a:t> (Eds.),  </a:t>
            </a:r>
            <a:r>
              <a:rPr lang="en-US" sz="2000" b="1" i="1" dirty="0"/>
              <a:t>Self-determination across the life span. Independence and choice for people with disabilities.  </a:t>
            </a:r>
            <a:r>
              <a:rPr lang="en-US" sz="2000" b="1" dirty="0"/>
              <a:t>(pp. 17-36) Baltimore: Paul H. Brooks Publishing Co.</a:t>
            </a:r>
          </a:p>
          <a:p>
            <a:endParaRPr lang="en-US" sz="2000" b="1" dirty="0"/>
          </a:p>
          <a:p>
            <a:r>
              <a:rPr lang="en-US" sz="2000" b="1" dirty="0" err="1"/>
              <a:t>Wehman</a:t>
            </a:r>
            <a:r>
              <a:rPr lang="en-US" sz="2000" b="1" dirty="0"/>
              <a:t>, P., </a:t>
            </a:r>
            <a:r>
              <a:rPr lang="en-US" sz="2000" b="1" dirty="0" err="1"/>
              <a:t>Witttig</a:t>
            </a:r>
            <a:r>
              <a:rPr lang="en-US" sz="2000" b="1" dirty="0"/>
              <a:t>, K., &amp; Dowdy, V. (2002)  Transition plans for youth with disabilities.  In P. </a:t>
            </a:r>
            <a:r>
              <a:rPr lang="en-US" sz="2000" b="1" dirty="0" err="1"/>
              <a:t>Wehman</a:t>
            </a:r>
            <a:r>
              <a:rPr lang="en-US" sz="2000" b="1" dirty="0"/>
              <a:t> (Ed.), Individual transition plans: The teacher’s curriculum guide for helping youth with special needs (2</a:t>
            </a:r>
            <a:r>
              <a:rPr lang="en-US" sz="2000" b="1" baseline="30000" dirty="0"/>
              <a:t>nd</a:t>
            </a:r>
            <a:r>
              <a:rPr lang="en-US" sz="2000" b="1" dirty="0"/>
              <a:t> ed., pp. 161-166). Austin TX: PRO-ED   </a:t>
            </a:r>
            <a:endParaRPr lang="en-US" sz="2000" b="1" dirty="0"/>
          </a:p>
        </p:txBody>
      </p:sp>
    </p:spTree>
    <p:extLst>
      <p:ext uri="{BB962C8B-B14F-4D97-AF65-F5344CB8AC3E}">
        <p14:creationId xmlns:p14="http://schemas.microsoft.com/office/powerpoint/2010/main" val="21914347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09600"/>
            <a:ext cx="6781800" cy="5562600"/>
          </a:xfrm>
          <a:prstGeom prst="rect">
            <a:avLst/>
          </a:prstGeom>
          <a:noFill/>
        </p:spPr>
        <p:txBody>
          <a:bodyPr wrap="square" rtlCol="0">
            <a:noAutofit/>
          </a:bodyPr>
          <a:lstStyle/>
          <a:p>
            <a:pPr lvl="0"/>
            <a:r>
              <a:rPr lang="en-US" sz="4000" b="1" dirty="0" smtClean="0">
                <a:solidFill>
                  <a:schemeClr val="accent5"/>
                </a:solidFill>
              </a:rPr>
              <a:t>To put it simply …</a:t>
            </a:r>
          </a:p>
          <a:p>
            <a:pPr lvl="0"/>
            <a:r>
              <a:rPr lang="en-US" sz="3200" b="1" dirty="0" smtClean="0">
                <a:solidFill>
                  <a:schemeClr val="accent5">
                    <a:lumMod val="75000"/>
                  </a:schemeClr>
                </a:solidFill>
              </a:rPr>
              <a:t>“People who are self-determined make things happen in their lives.  They know what they want and how to get it.  They choose and set goals, then work to reach them.  They advocate on their own behalf, and are involved in solving problems and making decisions about their lives” </a:t>
            </a:r>
            <a:r>
              <a:rPr lang="en-US" sz="2000" b="1" dirty="0" smtClean="0">
                <a:solidFill>
                  <a:schemeClr val="accent5">
                    <a:lumMod val="75000"/>
                  </a:schemeClr>
                </a:solidFill>
              </a:rPr>
              <a:t>(</a:t>
            </a:r>
            <a:r>
              <a:rPr lang="en-US" sz="2000" b="1" dirty="0" err="1" smtClean="0">
                <a:solidFill>
                  <a:schemeClr val="accent5">
                    <a:lumMod val="75000"/>
                  </a:schemeClr>
                </a:solidFill>
              </a:rPr>
              <a:t>Wehmeyer</a:t>
            </a:r>
            <a:r>
              <a:rPr lang="en-US" sz="2000" b="1" dirty="0" smtClean="0">
                <a:solidFill>
                  <a:schemeClr val="accent5">
                    <a:lumMod val="75000"/>
                  </a:schemeClr>
                </a:solidFill>
              </a:rPr>
              <a:t>, </a:t>
            </a:r>
            <a:r>
              <a:rPr lang="en-US" sz="2000" b="1" dirty="0" err="1" smtClean="0">
                <a:solidFill>
                  <a:schemeClr val="accent5">
                    <a:lumMod val="75000"/>
                  </a:schemeClr>
                </a:solidFill>
              </a:rPr>
              <a:t>Abery</a:t>
            </a:r>
            <a:r>
              <a:rPr lang="en-US" sz="2000" b="1" dirty="0" smtClean="0">
                <a:solidFill>
                  <a:schemeClr val="accent5">
                    <a:lumMod val="75000"/>
                  </a:schemeClr>
                </a:solidFill>
              </a:rPr>
              <a:t>, </a:t>
            </a:r>
            <a:r>
              <a:rPr lang="en-US" sz="2000" b="1" dirty="0" err="1" smtClean="0">
                <a:solidFill>
                  <a:schemeClr val="accent5">
                    <a:lumMod val="75000"/>
                  </a:schemeClr>
                </a:solidFill>
              </a:rPr>
              <a:t>Mithaug</a:t>
            </a:r>
            <a:r>
              <a:rPr lang="en-US" sz="2000" b="1" dirty="0" smtClean="0">
                <a:solidFill>
                  <a:schemeClr val="accent5">
                    <a:lumMod val="75000"/>
                  </a:schemeClr>
                </a:solidFill>
              </a:rPr>
              <a:t>, </a:t>
            </a:r>
            <a:r>
              <a:rPr lang="en-US" sz="2000" b="1" dirty="0" err="1" smtClean="0">
                <a:solidFill>
                  <a:schemeClr val="accent5">
                    <a:lumMod val="75000"/>
                  </a:schemeClr>
                </a:solidFill>
              </a:rPr>
              <a:t>Stancliffe</a:t>
            </a:r>
            <a:r>
              <a:rPr lang="en-US" sz="2000" b="1" dirty="0" smtClean="0">
                <a:solidFill>
                  <a:schemeClr val="accent5">
                    <a:lumMod val="75000"/>
                  </a:schemeClr>
                </a:solidFill>
              </a:rPr>
              <a:t>, 2003) .  </a:t>
            </a:r>
            <a:endParaRPr lang="en-US" sz="2000" b="1" dirty="0">
              <a:solidFill>
                <a:schemeClr val="accent5">
                  <a:lumMod val="75000"/>
                </a:schemeClr>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
            <a:ext cx="7765662" cy="16476125"/>
          </a:xfrm>
          <a:prstGeom prst="rect">
            <a:avLst/>
          </a:prstGeom>
        </p:spPr>
      </p:pic>
    </p:spTree>
    <p:extLst>
      <p:ext uri="{BB962C8B-B14F-4D97-AF65-F5344CB8AC3E}">
        <p14:creationId xmlns:p14="http://schemas.microsoft.com/office/powerpoint/2010/main" val="68255453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09600"/>
            <a:ext cx="6781800" cy="5105400"/>
          </a:xfrm>
          <a:prstGeom prst="rect">
            <a:avLst/>
          </a:prstGeom>
          <a:noFill/>
        </p:spPr>
        <p:txBody>
          <a:bodyPr wrap="square" rtlCol="0">
            <a:noAutofit/>
          </a:bodyPr>
          <a:lstStyle/>
          <a:p>
            <a:pPr lvl="0"/>
            <a:r>
              <a:rPr lang="en-US" sz="2800" b="1" dirty="0" smtClean="0">
                <a:solidFill>
                  <a:schemeClr val="accent5">
                    <a:lumMod val="75000"/>
                  </a:schemeClr>
                </a:solidFill>
              </a:rPr>
              <a:t>FUNCTIONAL MODEL OF SELF-DETERMINATION:</a:t>
            </a:r>
          </a:p>
          <a:p>
            <a:pPr lvl="0"/>
            <a:endParaRPr lang="en-US" sz="2800" b="1" dirty="0">
              <a:solidFill>
                <a:schemeClr val="accent5">
                  <a:lumMod val="75000"/>
                </a:schemeClr>
              </a:solidFill>
            </a:endParaRPr>
          </a:p>
          <a:p>
            <a:pPr lvl="0"/>
            <a:r>
              <a:rPr lang="en-US" sz="2800" b="1" dirty="0" smtClean="0">
                <a:solidFill>
                  <a:schemeClr val="accent5">
                    <a:lumMod val="75000"/>
                  </a:schemeClr>
                </a:solidFill>
              </a:rPr>
              <a:t>“Individuals who demonstrate self-determined behavior act as the “primary causal agent in one’s life and making choices and decisions regarding one’s quality of life free from undue external influences or interference” </a:t>
            </a:r>
            <a:r>
              <a:rPr lang="en-US" sz="2000" b="1" dirty="0" smtClean="0">
                <a:solidFill>
                  <a:schemeClr val="accent5">
                    <a:lumMod val="75000"/>
                  </a:schemeClr>
                </a:solidFill>
              </a:rPr>
              <a:t>(</a:t>
            </a:r>
            <a:r>
              <a:rPr lang="en-US" sz="2000" b="1" dirty="0" err="1" smtClean="0">
                <a:solidFill>
                  <a:schemeClr val="accent5">
                    <a:lumMod val="75000"/>
                  </a:schemeClr>
                </a:solidFill>
              </a:rPr>
              <a:t>Wehmeyer</a:t>
            </a:r>
            <a:r>
              <a:rPr lang="en-US" sz="2000" b="1" dirty="0" smtClean="0">
                <a:solidFill>
                  <a:schemeClr val="accent5">
                    <a:lumMod val="75000"/>
                  </a:schemeClr>
                </a:solidFill>
              </a:rPr>
              <a:t>, 1996, p. 24)</a:t>
            </a:r>
          </a:p>
          <a:p>
            <a:pPr lvl="0"/>
            <a:endParaRPr lang="en-US" sz="2800" dirty="0">
              <a:solidFill>
                <a:schemeClr val="accent5">
                  <a:lumMod val="75000"/>
                </a:schemeClr>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
            <a:ext cx="7765662" cy="16476125"/>
          </a:xfrm>
          <a:prstGeom prst="rect">
            <a:avLst/>
          </a:prstGeom>
        </p:spPr>
      </p:pic>
    </p:spTree>
    <p:extLst>
      <p:ext uri="{BB962C8B-B14F-4D97-AF65-F5344CB8AC3E}">
        <p14:creationId xmlns:p14="http://schemas.microsoft.com/office/powerpoint/2010/main" val="187014471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09600"/>
            <a:ext cx="6781800" cy="5105400"/>
          </a:xfrm>
          <a:prstGeom prst="rect">
            <a:avLst/>
          </a:prstGeom>
          <a:noFill/>
        </p:spPr>
        <p:txBody>
          <a:bodyPr wrap="square" rtlCol="0">
            <a:noAutofit/>
          </a:bodyPr>
          <a:lstStyle/>
          <a:p>
            <a:pPr marL="285750" lvl="0" indent="-285750">
              <a:buFont typeface="Arial" pitchFamily="34" charset="0"/>
              <a:buChar char="•"/>
            </a:pPr>
            <a:r>
              <a:rPr lang="en-US" sz="2800" b="1" dirty="0">
                <a:solidFill>
                  <a:schemeClr val="accent5"/>
                </a:solidFill>
              </a:rPr>
              <a:t>Individuals with Disabilities Education Act (IDEA) mandates increased student involvement in transition planning</a:t>
            </a:r>
          </a:p>
          <a:p>
            <a:pPr marL="285750" lvl="0" indent="-285750">
              <a:buFont typeface="Arial" pitchFamily="34" charset="0"/>
              <a:buChar char="•"/>
            </a:pPr>
            <a:r>
              <a:rPr lang="en-US" sz="2800" b="1" dirty="0">
                <a:solidFill>
                  <a:schemeClr val="accent5"/>
                </a:solidFill>
              </a:rPr>
              <a:t>Involves addressing the knowledge, skills, and attitudes students will need to take more control and responsibility for their lives</a:t>
            </a:r>
          </a:p>
          <a:p>
            <a:pPr marL="285750" lvl="0" indent="-285750">
              <a:buFont typeface="Arial" pitchFamily="34" charset="0"/>
              <a:buChar char="•"/>
            </a:pPr>
            <a:r>
              <a:rPr lang="en-US" sz="2800" b="1" dirty="0">
                <a:solidFill>
                  <a:schemeClr val="accent5"/>
                </a:solidFill>
              </a:rPr>
              <a:t>Evidence from spec ed. literature reveals that “enhanced self-determination leads to more positive adult </a:t>
            </a:r>
            <a:r>
              <a:rPr lang="en-US" sz="2800" b="1" dirty="0" smtClean="0">
                <a:solidFill>
                  <a:schemeClr val="accent5"/>
                </a:solidFill>
              </a:rPr>
              <a:t>outcomes,” </a:t>
            </a:r>
            <a:r>
              <a:rPr lang="en-US" sz="2800" b="1" dirty="0">
                <a:solidFill>
                  <a:schemeClr val="accent5"/>
                </a:solidFill>
              </a:rPr>
              <a:t>especially in the area of employment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1338" y="-457200"/>
            <a:ext cx="7765662" cy="16476125"/>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09600"/>
            <a:ext cx="6781800" cy="5105400"/>
          </a:xfrm>
          <a:prstGeom prst="rect">
            <a:avLst/>
          </a:prstGeom>
          <a:solidFill>
            <a:schemeClr val="bg1">
              <a:lumMod val="95000"/>
            </a:schemeClr>
          </a:solidFill>
          <a:ln>
            <a:solidFill>
              <a:srgbClr val="00B0F0"/>
            </a:solidFill>
          </a:ln>
          <a:effectLst>
            <a:innerShdw blurRad="114300">
              <a:prstClr val="black"/>
            </a:innerShdw>
          </a:effectLst>
        </p:spPr>
        <p:txBody>
          <a:bodyPr wrap="square" rtlCol="0">
            <a:noAutofit/>
          </a:bodyPr>
          <a:lstStyle/>
          <a:p>
            <a:pPr lvl="0" algn="ctr"/>
            <a:endParaRPr lang="en-US" sz="3200" b="1" i="1" dirty="0" smtClean="0">
              <a:solidFill>
                <a:schemeClr val="accent5">
                  <a:lumMod val="75000"/>
                </a:schemeClr>
              </a:solidFill>
            </a:endParaRPr>
          </a:p>
          <a:p>
            <a:pPr lvl="0" algn="ctr"/>
            <a:endParaRPr lang="en-US" sz="3200" b="1" i="1" dirty="0" smtClean="0">
              <a:solidFill>
                <a:schemeClr val="accent5">
                  <a:lumMod val="75000"/>
                </a:schemeClr>
              </a:solidFill>
            </a:endParaRPr>
          </a:p>
          <a:p>
            <a:pPr lvl="0" algn="ctr"/>
            <a:r>
              <a:rPr lang="en-US" sz="3200" b="1" i="1" dirty="0" smtClean="0">
                <a:solidFill>
                  <a:schemeClr val="accent5">
                    <a:lumMod val="75000"/>
                  </a:schemeClr>
                </a:solidFill>
              </a:rPr>
              <a:t>Higher </a:t>
            </a:r>
            <a:r>
              <a:rPr lang="en-US" sz="3200" b="1" i="1" dirty="0">
                <a:solidFill>
                  <a:schemeClr val="accent5">
                    <a:lumMod val="75000"/>
                  </a:schemeClr>
                </a:solidFill>
              </a:rPr>
              <a:t>self-determination and increased capacity in the component elements of self-determined behavior results in better transition-related outcomes for our youth and young adults with disabilities.</a:t>
            </a:r>
          </a:p>
          <a:p>
            <a:pPr lvl="0" algn="r"/>
            <a:r>
              <a:rPr lang="en-US" b="1" i="1" dirty="0">
                <a:solidFill>
                  <a:schemeClr val="accent5">
                    <a:lumMod val="75000"/>
                  </a:schemeClr>
                </a:solidFill>
              </a:rPr>
              <a:t>(</a:t>
            </a:r>
            <a:r>
              <a:rPr lang="en-US" b="1" i="1" dirty="0" err="1">
                <a:solidFill>
                  <a:schemeClr val="accent5">
                    <a:lumMod val="75000"/>
                  </a:schemeClr>
                </a:solidFill>
              </a:rPr>
              <a:t>Wehman</a:t>
            </a:r>
            <a:r>
              <a:rPr lang="en-US" b="1" i="1" dirty="0">
                <a:solidFill>
                  <a:schemeClr val="accent5">
                    <a:lumMod val="75000"/>
                  </a:schemeClr>
                </a:solidFill>
              </a:rPr>
              <a:t>, P., &amp; Wittig, K., &amp; Dowdy, V.)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
            <a:ext cx="7765662" cy="16476125"/>
          </a:xfrm>
          <a:prstGeom prst="rect">
            <a:avLst/>
          </a:prstGeom>
        </p:spPr>
      </p:pic>
    </p:spTree>
    <p:extLst>
      <p:ext uri="{BB962C8B-B14F-4D97-AF65-F5344CB8AC3E}">
        <p14:creationId xmlns:p14="http://schemas.microsoft.com/office/powerpoint/2010/main" val="246112652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39663"/>
            <a:ext cx="8001000" cy="5570756"/>
          </a:xfrm>
          <a:prstGeom prst="rect">
            <a:avLst/>
          </a:prstGeom>
          <a:scene3d>
            <a:camera prst="orthographicFront"/>
            <a:lightRig rig="threePt" dir="t"/>
          </a:scene3d>
          <a:sp3d>
            <a:bevelT prst="slope"/>
          </a:sp3d>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1" dirty="0">
                <a:solidFill>
                  <a:schemeClr val="accent5">
                    <a:lumMod val="75000"/>
                  </a:schemeClr>
                </a:solidFill>
              </a:rPr>
              <a:t>MY FOUR-STEP METHOD FOR SETTING AND REACHING MY GOAL</a:t>
            </a:r>
          </a:p>
          <a:p>
            <a:r>
              <a:rPr lang="en-US" sz="2000" b="1" dirty="0">
                <a:solidFill>
                  <a:schemeClr val="accent5">
                    <a:lumMod val="75000"/>
                  </a:schemeClr>
                </a:solidFill>
              </a:rPr>
              <a:t> </a:t>
            </a:r>
          </a:p>
          <a:p>
            <a:r>
              <a:rPr lang="en-US" sz="2000" b="1" dirty="0">
                <a:solidFill>
                  <a:schemeClr val="accent5">
                    <a:lumMod val="75000"/>
                  </a:schemeClr>
                </a:solidFill>
              </a:rPr>
              <a:t>NAME: </a:t>
            </a:r>
            <a:endParaRPr lang="en-US" sz="2000" b="1" dirty="0" smtClean="0">
              <a:solidFill>
                <a:schemeClr val="accent5">
                  <a:lumMod val="75000"/>
                </a:schemeClr>
              </a:solidFill>
            </a:endParaRPr>
          </a:p>
          <a:p>
            <a:endParaRPr lang="en-US" sz="2000" b="1" dirty="0">
              <a:solidFill>
                <a:schemeClr val="accent5">
                  <a:lumMod val="75000"/>
                </a:schemeClr>
              </a:solidFill>
            </a:endParaRPr>
          </a:p>
          <a:p>
            <a:r>
              <a:rPr lang="en-US" sz="2000" b="1" dirty="0">
                <a:solidFill>
                  <a:schemeClr val="accent5">
                    <a:lumMod val="75000"/>
                  </a:schemeClr>
                </a:solidFill>
              </a:rPr>
              <a:t>START DATE:  </a:t>
            </a:r>
          </a:p>
          <a:p>
            <a:r>
              <a:rPr lang="en-US" sz="2000" b="1" dirty="0">
                <a:solidFill>
                  <a:schemeClr val="accent5">
                    <a:lumMod val="75000"/>
                  </a:schemeClr>
                </a:solidFill>
              </a:rPr>
              <a:t>END DATE:  </a:t>
            </a:r>
          </a:p>
          <a:p>
            <a:r>
              <a:rPr lang="en-US" sz="2000" b="1" dirty="0">
                <a:solidFill>
                  <a:schemeClr val="accent5">
                    <a:lumMod val="75000"/>
                  </a:schemeClr>
                </a:solidFill>
              </a:rPr>
              <a:t> </a:t>
            </a:r>
          </a:p>
          <a:p>
            <a:pPr lvl="0"/>
            <a:r>
              <a:rPr lang="en-US" sz="2000" b="1" dirty="0">
                <a:solidFill>
                  <a:schemeClr val="accent5">
                    <a:lumMod val="75000"/>
                  </a:schemeClr>
                </a:solidFill>
              </a:rPr>
              <a:t>IDENTIFY MY GOAL</a:t>
            </a:r>
            <a:r>
              <a:rPr lang="en-US" sz="2000" b="1" dirty="0" smtClean="0">
                <a:solidFill>
                  <a:schemeClr val="accent5">
                    <a:lumMod val="75000"/>
                  </a:schemeClr>
                </a:solidFill>
              </a:rPr>
              <a:t>:</a:t>
            </a:r>
            <a:endParaRPr lang="en-US" sz="2000" b="1" dirty="0">
              <a:solidFill>
                <a:schemeClr val="accent5">
                  <a:lumMod val="75000"/>
                </a:schemeClr>
              </a:solidFill>
            </a:endParaRPr>
          </a:p>
          <a:p>
            <a:r>
              <a:rPr lang="en-US" sz="2000" b="1" dirty="0">
                <a:solidFill>
                  <a:schemeClr val="accent5">
                    <a:lumMod val="75000"/>
                  </a:schemeClr>
                </a:solidFill>
              </a:rPr>
              <a:t> </a:t>
            </a:r>
          </a:p>
          <a:p>
            <a:r>
              <a:rPr lang="en-US" sz="2000" b="1" dirty="0">
                <a:solidFill>
                  <a:schemeClr val="accent5">
                    <a:lumMod val="75000"/>
                  </a:schemeClr>
                </a:solidFill>
              </a:rPr>
              <a:t> </a:t>
            </a:r>
          </a:p>
          <a:p>
            <a:pPr lvl="0"/>
            <a:r>
              <a:rPr lang="en-US" sz="2000" b="1" dirty="0">
                <a:solidFill>
                  <a:schemeClr val="accent5">
                    <a:lumMod val="75000"/>
                  </a:schemeClr>
                </a:solidFill>
              </a:rPr>
              <a:t>WRITE MY GOAL</a:t>
            </a:r>
            <a:r>
              <a:rPr lang="en-US" sz="2000" b="1" dirty="0" smtClean="0">
                <a:solidFill>
                  <a:schemeClr val="accent5">
                    <a:lumMod val="75000"/>
                  </a:schemeClr>
                </a:solidFill>
              </a:rPr>
              <a:t>:</a:t>
            </a:r>
            <a:r>
              <a:rPr lang="en-US" sz="2000" b="1" dirty="0">
                <a:solidFill>
                  <a:schemeClr val="accent5">
                    <a:lumMod val="75000"/>
                  </a:schemeClr>
                </a:solidFill>
              </a:rPr>
              <a:t> </a:t>
            </a:r>
          </a:p>
          <a:p>
            <a:r>
              <a:rPr lang="en-US" sz="2000" b="1" dirty="0">
                <a:solidFill>
                  <a:schemeClr val="accent5">
                    <a:lumMod val="75000"/>
                  </a:schemeClr>
                </a:solidFill>
              </a:rPr>
              <a:t> </a:t>
            </a:r>
          </a:p>
          <a:p>
            <a:r>
              <a:rPr lang="en-US" sz="2000" b="1" dirty="0">
                <a:solidFill>
                  <a:schemeClr val="accent5">
                    <a:lumMod val="75000"/>
                  </a:schemeClr>
                </a:solidFill>
              </a:rPr>
              <a:t> </a:t>
            </a:r>
          </a:p>
          <a:p>
            <a:pPr lvl="0"/>
            <a:r>
              <a:rPr lang="en-US" sz="2000" b="1" dirty="0">
                <a:solidFill>
                  <a:schemeClr val="accent5">
                    <a:lumMod val="75000"/>
                  </a:schemeClr>
                </a:solidFill>
              </a:rPr>
              <a:t>CREATE MY PLAN OF ACTION</a:t>
            </a:r>
            <a:r>
              <a:rPr lang="en-US" sz="2000" b="1" dirty="0" smtClean="0">
                <a:solidFill>
                  <a:schemeClr val="accent5">
                    <a:lumMod val="75000"/>
                  </a:schemeClr>
                </a:solidFill>
              </a:rPr>
              <a:t>:</a:t>
            </a:r>
            <a:r>
              <a:rPr lang="en-US" sz="2000" b="1" dirty="0">
                <a:solidFill>
                  <a:schemeClr val="accent5">
                    <a:lumMod val="75000"/>
                  </a:schemeClr>
                </a:solidFill>
              </a:rPr>
              <a:t> </a:t>
            </a:r>
          </a:p>
          <a:p>
            <a:r>
              <a:rPr lang="en-US" sz="2400" b="1" dirty="0">
                <a:solidFill>
                  <a:schemeClr val="accent5">
                    <a:lumMod val="75000"/>
                  </a:schemeClr>
                </a:solidFill>
              </a:rPr>
              <a:t> </a:t>
            </a:r>
          </a:p>
          <a:p>
            <a:r>
              <a:rPr lang="en-US" sz="2400" b="1" dirty="0">
                <a:solidFill>
                  <a:schemeClr val="accent5">
                    <a:lumMod val="75000"/>
                  </a:schemeClr>
                </a:solidFill>
              </a:rPr>
              <a:t> </a:t>
            </a:r>
          </a:p>
          <a:p>
            <a:pPr lvl="0"/>
            <a:r>
              <a:rPr lang="en-US" sz="2000" b="1" dirty="0">
                <a:solidFill>
                  <a:schemeClr val="accent5">
                    <a:lumMod val="75000"/>
                  </a:schemeClr>
                </a:solidFill>
              </a:rPr>
              <a:t>EVALUATE MY PROGRESS AND ADJUST MY GOAL:</a:t>
            </a:r>
          </a:p>
        </p:txBody>
      </p:sp>
    </p:spTree>
    <p:extLst>
      <p:ext uri="{BB962C8B-B14F-4D97-AF65-F5344CB8AC3E}">
        <p14:creationId xmlns:p14="http://schemas.microsoft.com/office/powerpoint/2010/main" val="1652405854"/>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09600"/>
            <a:ext cx="6781800" cy="5105400"/>
          </a:xfrm>
          <a:prstGeom prst="rect">
            <a:avLst/>
          </a:prstGeom>
          <a:noFill/>
        </p:spPr>
        <p:txBody>
          <a:bodyPr wrap="square" rtlCol="0">
            <a:noAutofit/>
          </a:bodyPr>
          <a:lstStyle/>
          <a:p>
            <a:pPr lvl="0"/>
            <a:endParaRPr lang="en-US" sz="2800" b="1" dirty="0" smtClean="0">
              <a:solidFill>
                <a:schemeClr val="accent5">
                  <a:lumMod val="75000"/>
                </a:schemeClr>
              </a:solidFill>
            </a:endParaRPr>
          </a:p>
          <a:p>
            <a:pPr lvl="0"/>
            <a:r>
              <a:rPr lang="en-US" sz="2800" b="1" dirty="0" smtClean="0">
                <a:solidFill>
                  <a:schemeClr val="accent5">
                    <a:lumMod val="75000"/>
                  </a:schemeClr>
                </a:solidFill>
              </a:rPr>
              <a:t>Self-Management </a:t>
            </a:r>
            <a:endParaRPr lang="en-US" sz="2800" b="1" dirty="0">
              <a:solidFill>
                <a:schemeClr val="accent5">
                  <a:lumMod val="75000"/>
                </a:schemeClr>
              </a:solidFill>
            </a:endParaRPr>
          </a:p>
          <a:p>
            <a:pPr marL="457200" lvl="0" indent="-457200">
              <a:buFont typeface="Arial" panose="020B0604020202020204" pitchFamily="34" charset="0"/>
              <a:buChar char="•"/>
            </a:pPr>
            <a:r>
              <a:rPr lang="en-US" sz="2800" b="1" dirty="0">
                <a:solidFill>
                  <a:schemeClr val="accent5">
                    <a:lumMod val="75000"/>
                  </a:schemeClr>
                </a:solidFill>
              </a:rPr>
              <a:t>Teaching a person with a disability to apply behavior change strategies that result in the behaviors being changed</a:t>
            </a:r>
          </a:p>
          <a:p>
            <a:pPr lvl="0"/>
            <a:endParaRPr lang="en-US" sz="2800" b="1" dirty="0">
              <a:solidFill>
                <a:schemeClr val="accent5">
                  <a:lumMod val="75000"/>
                </a:schemeClr>
              </a:solidFill>
            </a:endParaRPr>
          </a:p>
          <a:p>
            <a:pPr marL="457200" lvl="0" indent="-457200">
              <a:buFont typeface="Arial" panose="020B0604020202020204" pitchFamily="34" charset="0"/>
              <a:buChar char="•"/>
            </a:pPr>
            <a:r>
              <a:rPr lang="en-US" sz="2800" b="1" dirty="0">
                <a:solidFill>
                  <a:schemeClr val="accent5">
                    <a:lumMod val="75000"/>
                  </a:schemeClr>
                </a:solidFill>
              </a:rPr>
              <a:t> Umbrella term that encompasses self-regulation, student directed learning, self-instruction, self-monitoring, self-evaluation, and self-reinforcement</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
            <a:ext cx="7765662" cy="16476125"/>
          </a:xfrm>
          <a:prstGeom prst="rect">
            <a:avLst/>
          </a:prstGeom>
        </p:spPr>
      </p:pic>
    </p:spTree>
    <p:extLst>
      <p:ext uri="{BB962C8B-B14F-4D97-AF65-F5344CB8AC3E}">
        <p14:creationId xmlns:p14="http://schemas.microsoft.com/office/powerpoint/2010/main" val="47446334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09600"/>
            <a:ext cx="6781800" cy="5105400"/>
          </a:xfrm>
          <a:prstGeom prst="rect">
            <a:avLst/>
          </a:prstGeom>
          <a:noFill/>
        </p:spPr>
        <p:txBody>
          <a:bodyPr wrap="square" rtlCol="0">
            <a:noAutofit/>
          </a:bodyPr>
          <a:lstStyle/>
          <a:p>
            <a:pPr marL="285750" lvl="0" indent="-285750">
              <a:buFont typeface="Arial" pitchFamily="34" charset="0"/>
              <a:buChar char="•"/>
            </a:pPr>
            <a:endParaRPr lang="en-US" sz="2800" dirty="0">
              <a:solidFill>
                <a:prstClr val="black"/>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
            <a:ext cx="7765662" cy="16476125"/>
          </a:xfrm>
          <a:prstGeom prst="rect">
            <a:avLst/>
          </a:prstGeom>
        </p:spPr>
      </p:pic>
      <p:graphicFrame>
        <p:nvGraphicFramePr>
          <p:cNvPr id="2" name="Table 1"/>
          <p:cNvGraphicFramePr>
            <a:graphicFrameLocks noGrp="1"/>
          </p:cNvGraphicFramePr>
          <p:nvPr/>
        </p:nvGraphicFramePr>
        <p:xfrm>
          <a:off x="762000" y="1600200"/>
          <a:ext cx="6810581" cy="3951412"/>
        </p:xfrm>
        <a:graphic>
          <a:graphicData uri="http://schemas.openxmlformats.org/drawingml/2006/table">
            <a:tbl>
              <a:tblPr firstRow="1" firstCol="1" bandRow="1">
                <a:tableStyleId>{5C22544A-7EE6-4342-B048-85BDC9FD1C3A}</a:tableStyleId>
              </a:tblPr>
              <a:tblGrid>
                <a:gridCol w="162560"/>
                <a:gridCol w="5546972"/>
                <a:gridCol w="1101049"/>
              </a:tblGrid>
              <a:tr h="481264">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GOOD WORK BEHAVIOR</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rPr>
                        <a:t>CHECK</a:t>
                      </a:r>
                      <a:endParaRPr lang="en-US" sz="1800" dirty="0">
                        <a:effectLst/>
                        <a:latin typeface="Calibri"/>
                        <a:ea typeface="Calibri"/>
                        <a:cs typeface="Times New Roman"/>
                      </a:endParaRPr>
                    </a:p>
                  </a:txBody>
                  <a:tcPr marL="68580" marR="68580" marT="0" marB="0"/>
                </a:tc>
              </a:tr>
              <a:tr h="249054">
                <a:tc>
                  <a:txBody>
                    <a:bodyPr/>
                    <a:lstStyle/>
                    <a:p>
                      <a:pPr marL="0" marR="0" algn="l">
                        <a:lnSpc>
                          <a:spcPct val="115000"/>
                        </a:lnSpc>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effectLst/>
                        </a:rPr>
                        <a:t>Look and listen when job coach gives directions.</a:t>
                      </a:r>
                      <a:endParaRPr lang="en-US" sz="1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49054">
                <a:tc>
                  <a:txBody>
                    <a:bodyPr/>
                    <a:lstStyle/>
                    <a:p>
                      <a:pPr marL="0" marR="0" algn="l">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effectLst/>
                        </a:rPr>
                        <a:t>Do </a:t>
                      </a:r>
                      <a:r>
                        <a:rPr lang="en-US" sz="1800" b="1" dirty="0" smtClean="0">
                          <a:effectLst/>
                        </a:rPr>
                        <a:t>the </a:t>
                      </a:r>
                      <a:r>
                        <a:rPr lang="en-US" sz="1800" b="1" dirty="0">
                          <a:effectLst/>
                        </a:rPr>
                        <a:t>job the way the job coach showed </a:t>
                      </a:r>
                      <a:r>
                        <a:rPr lang="en-US" sz="1800" b="1" dirty="0" smtClean="0">
                          <a:effectLst/>
                        </a:rPr>
                        <a:t>me and use my picture prompts.</a:t>
                      </a:r>
                      <a:endParaRPr lang="en-US" sz="1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49054">
                <a:tc>
                  <a:txBody>
                    <a:bodyPr/>
                    <a:lstStyle/>
                    <a:p>
                      <a:pPr marL="0" marR="0" algn="l">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effectLst/>
                        </a:rPr>
                        <a:t>Say, “Would you check my work?”</a:t>
                      </a:r>
                      <a:endParaRPr lang="en-US" sz="1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49054">
                <a:tc>
                  <a:txBody>
                    <a:bodyPr/>
                    <a:lstStyle/>
                    <a:p>
                      <a:pPr marL="0" marR="0" algn="l">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effectLst/>
                        </a:rPr>
                        <a:t>Ask questions when I’m not sure about anything.</a:t>
                      </a:r>
                      <a:endParaRPr lang="en-US" sz="1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49054">
                <a:tc>
                  <a:txBody>
                    <a:bodyPr/>
                    <a:lstStyle/>
                    <a:p>
                      <a:pPr marL="0" marR="0" algn="l">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effectLst/>
                        </a:rPr>
                        <a:t>Accept directions without arguing.</a:t>
                      </a:r>
                      <a:endParaRPr lang="en-US" sz="1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49054">
                <a:tc>
                  <a:txBody>
                    <a:bodyPr/>
                    <a:lstStyle/>
                    <a:p>
                      <a:pPr marL="0" marR="0" algn="l">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effectLst/>
                        </a:rPr>
                        <a:t>Correct mistakes, if I made some.</a:t>
                      </a:r>
                      <a:endParaRPr lang="en-US" sz="1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49054">
                <a:tc>
                  <a:txBody>
                    <a:bodyPr/>
                    <a:lstStyle/>
                    <a:p>
                      <a:pPr marL="0" marR="0" algn="l">
                        <a:lnSpc>
                          <a:spcPct val="115000"/>
                        </a:lnSpc>
                        <a:spcBef>
                          <a:spcPts val="0"/>
                        </a:spcBef>
                        <a:spcAft>
                          <a:spcPts val="0"/>
                        </a:spcAft>
                      </a:pPr>
                      <a:r>
                        <a:rPr lang="en-US" sz="1100">
                          <a:effectLst/>
                        </a:rPr>
                        <a:t>7</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effectLst/>
                        </a:rPr>
                        <a:t>Watch the time.  </a:t>
                      </a:r>
                      <a:endParaRPr lang="en-US" sz="1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49054">
                <a:tc>
                  <a:txBody>
                    <a:bodyPr/>
                    <a:lstStyle/>
                    <a:p>
                      <a:pPr marL="0" marR="0" algn="l">
                        <a:lnSpc>
                          <a:spcPct val="115000"/>
                        </a:lnSpc>
                        <a:spcBef>
                          <a:spcPts val="0"/>
                        </a:spcBef>
                        <a:spcAft>
                          <a:spcPts val="0"/>
                        </a:spcAft>
                      </a:pPr>
                      <a:r>
                        <a:rPr lang="en-US" sz="1100">
                          <a:effectLst/>
                        </a:rPr>
                        <a:t>8</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effectLst/>
                        </a:rPr>
                        <a:t>Clean up my area.  </a:t>
                      </a:r>
                      <a:endParaRPr lang="en-US" sz="1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498107">
                <a:tc>
                  <a:txBody>
                    <a:bodyPr/>
                    <a:lstStyle/>
                    <a:p>
                      <a:pPr marL="0" marR="0" algn="l">
                        <a:lnSpc>
                          <a:spcPct val="115000"/>
                        </a:lnSpc>
                        <a:spcBef>
                          <a:spcPts val="0"/>
                        </a:spcBef>
                        <a:spcAft>
                          <a:spcPts val="0"/>
                        </a:spcAft>
                      </a:pPr>
                      <a:r>
                        <a:rPr lang="en-US" sz="1100">
                          <a:effectLst/>
                        </a:rPr>
                        <a:t>9 </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effectLst/>
                        </a:rPr>
                        <a:t>Say goodbye to </a:t>
                      </a:r>
                      <a:r>
                        <a:rPr lang="en-US" sz="1800" b="1" dirty="0" smtClean="0">
                          <a:effectLst/>
                        </a:rPr>
                        <a:t>John </a:t>
                      </a:r>
                      <a:r>
                        <a:rPr lang="en-US" sz="1800" b="1" dirty="0">
                          <a:effectLst/>
                        </a:rPr>
                        <a:t>before I leave to get bus back to school. </a:t>
                      </a:r>
                      <a:endParaRPr lang="en-US" sz="1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03574041"/>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827</Words>
  <Application>Microsoft Office PowerPoint</Application>
  <PresentationFormat>On-screen Show (4:3)</PresentationFormat>
  <Paragraphs>163</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Training</vt:lpstr>
      <vt:lpstr>Self-Determination: STRATEGIES FOR ENHANCING TRANSITION TO EMPLOYMENT FOR YOUTH WITH DISABILITIES</vt:lpstr>
      <vt:lpstr>OBJECTIVE FOR TONIGHT’S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2016-03-02T19:26:39Z</dcterms:created>
  <dcterms:modified xsi:type="dcterms:W3CDTF">2016-03-09T13:25:49Z</dcterms:modified>
</cp:coreProperties>
</file>