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698" r:id="rId5"/>
  </p:sldMasterIdLst>
  <p:notesMasterIdLst>
    <p:notesMasterId r:id="rId51"/>
  </p:notesMasterIdLst>
  <p:handoutMasterIdLst>
    <p:handoutMasterId r:id="rId52"/>
  </p:handoutMasterIdLst>
  <p:sldIdLst>
    <p:sldId id="357" r:id="rId6"/>
    <p:sldId id="744" r:id="rId7"/>
    <p:sldId id="741" r:id="rId8"/>
    <p:sldId id="724" r:id="rId9"/>
    <p:sldId id="746" r:id="rId10"/>
    <p:sldId id="370" r:id="rId11"/>
    <p:sldId id="725" r:id="rId12"/>
    <p:sldId id="726" r:id="rId13"/>
    <p:sldId id="748" r:id="rId14"/>
    <p:sldId id="729" r:id="rId15"/>
    <p:sldId id="747" r:id="rId16"/>
    <p:sldId id="371" r:id="rId17"/>
    <p:sldId id="721" r:id="rId18"/>
    <p:sldId id="439" r:id="rId19"/>
    <p:sldId id="345" r:id="rId20"/>
    <p:sldId id="346" r:id="rId21"/>
    <p:sldId id="417" r:id="rId22"/>
    <p:sldId id="276" r:id="rId23"/>
    <p:sldId id="359" r:id="rId24"/>
    <p:sldId id="713" r:id="rId25"/>
    <p:sldId id="709" r:id="rId26"/>
    <p:sldId id="385" r:id="rId27"/>
    <p:sldId id="360" r:id="rId28"/>
    <p:sldId id="716" r:id="rId29"/>
    <p:sldId id="722" r:id="rId30"/>
    <p:sldId id="734" r:id="rId31"/>
    <p:sldId id="739" r:id="rId32"/>
    <p:sldId id="265" r:id="rId33"/>
    <p:sldId id="266" r:id="rId34"/>
    <p:sldId id="711" r:id="rId35"/>
    <p:sldId id="749" r:id="rId36"/>
    <p:sldId id="750" r:id="rId37"/>
    <p:sldId id="751" r:id="rId38"/>
    <p:sldId id="756" r:id="rId39"/>
    <p:sldId id="752" r:id="rId40"/>
    <p:sldId id="755" r:id="rId41"/>
    <p:sldId id="753" r:id="rId42"/>
    <p:sldId id="754" r:id="rId43"/>
    <p:sldId id="742" r:id="rId44"/>
    <p:sldId id="745" r:id="rId45"/>
    <p:sldId id="743" r:id="rId46"/>
    <p:sldId id="377" r:id="rId47"/>
    <p:sldId id="727" r:id="rId48"/>
    <p:sldId id="732" r:id="rId49"/>
    <p:sldId id="660" r:id="rId5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Wachovia FG" pitchFamily="2" charset="0"/>
        <a:ea typeface="+mn-ea"/>
        <a:cs typeface="+mn-cs"/>
      </a:defRPr>
    </a:lvl1pPr>
    <a:lvl2pPr marL="457200" algn="l" rtl="0" fontAlgn="base">
      <a:spcBef>
        <a:spcPct val="0"/>
      </a:spcBef>
      <a:spcAft>
        <a:spcPct val="0"/>
      </a:spcAft>
      <a:defRPr sz="2400" kern="1200">
        <a:solidFill>
          <a:schemeClr val="tx1"/>
        </a:solidFill>
        <a:latin typeface="Wachovia FG" pitchFamily="2" charset="0"/>
        <a:ea typeface="+mn-ea"/>
        <a:cs typeface="+mn-cs"/>
      </a:defRPr>
    </a:lvl2pPr>
    <a:lvl3pPr marL="914400" algn="l" rtl="0" fontAlgn="base">
      <a:spcBef>
        <a:spcPct val="0"/>
      </a:spcBef>
      <a:spcAft>
        <a:spcPct val="0"/>
      </a:spcAft>
      <a:defRPr sz="2400" kern="1200">
        <a:solidFill>
          <a:schemeClr val="tx1"/>
        </a:solidFill>
        <a:latin typeface="Wachovia FG" pitchFamily="2" charset="0"/>
        <a:ea typeface="+mn-ea"/>
        <a:cs typeface="+mn-cs"/>
      </a:defRPr>
    </a:lvl3pPr>
    <a:lvl4pPr marL="1371600" algn="l" rtl="0" fontAlgn="base">
      <a:spcBef>
        <a:spcPct val="0"/>
      </a:spcBef>
      <a:spcAft>
        <a:spcPct val="0"/>
      </a:spcAft>
      <a:defRPr sz="2400" kern="1200">
        <a:solidFill>
          <a:schemeClr val="tx1"/>
        </a:solidFill>
        <a:latin typeface="Wachovia FG" pitchFamily="2" charset="0"/>
        <a:ea typeface="+mn-ea"/>
        <a:cs typeface="+mn-cs"/>
      </a:defRPr>
    </a:lvl4pPr>
    <a:lvl5pPr marL="1828800" algn="l" rtl="0" fontAlgn="base">
      <a:spcBef>
        <a:spcPct val="0"/>
      </a:spcBef>
      <a:spcAft>
        <a:spcPct val="0"/>
      </a:spcAft>
      <a:defRPr sz="2400" kern="1200">
        <a:solidFill>
          <a:schemeClr val="tx1"/>
        </a:solidFill>
        <a:latin typeface="Wachovia FG" pitchFamily="2" charset="0"/>
        <a:ea typeface="+mn-ea"/>
        <a:cs typeface="+mn-cs"/>
      </a:defRPr>
    </a:lvl5pPr>
    <a:lvl6pPr marL="2286000" algn="l" defTabSz="914400" rtl="0" eaLnBrk="1" latinLnBrk="0" hangingPunct="1">
      <a:defRPr sz="2400" kern="1200">
        <a:solidFill>
          <a:schemeClr val="tx1"/>
        </a:solidFill>
        <a:latin typeface="Wachovia FG" pitchFamily="2" charset="0"/>
        <a:ea typeface="+mn-ea"/>
        <a:cs typeface="+mn-cs"/>
      </a:defRPr>
    </a:lvl6pPr>
    <a:lvl7pPr marL="2743200" algn="l" defTabSz="914400" rtl="0" eaLnBrk="1" latinLnBrk="0" hangingPunct="1">
      <a:defRPr sz="2400" kern="1200">
        <a:solidFill>
          <a:schemeClr val="tx1"/>
        </a:solidFill>
        <a:latin typeface="Wachovia FG" pitchFamily="2" charset="0"/>
        <a:ea typeface="+mn-ea"/>
        <a:cs typeface="+mn-cs"/>
      </a:defRPr>
    </a:lvl7pPr>
    <a:lvl8pPr marL="3200400" algn="l" defTabSz="914400" rtl="0" eaLnBrk="1" latinLnBrk="0" hangingPunct="1">
      <a:defRPr sz="2400" kern="1200">
        <a:solidFill>
          <a:schemeClr val="tx1"/>
        </a:solidFill>
        <a:latin typeface="Wachovia FG" pitchFamily="2" charset="0"/>
        <a:ea typeface="+mn-ea"/>
        <a:cs typeface="+mn-cs"/>
      </a:defRPr>
    </a:lvl8pPr>
    <a:lvl9pPr marL="3657600" algn="l" defTabSz="914400" rtl="0" eaLnBrk="1" latinLnBrk="0" hangingPunct="1">
      <a:defRPr sz="2400" kern="1200">
        <a:solidFill>
          <a:schemeClr val="tx1"/>
        </a:solidFill>
        <a:latin typeface="Wachovia FG" pitchFamily="2"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i Erb" initials="KE" lastIdx="11" clrIdx="0">
    <p:extLst>
      <p:ext uri="{19B8F6BF-5375-455C-9EA6-DF929625EA0E}">
        <p15:presenceInfo xmlns:p15="http://schemas.microsoft.com/office/powerpoint/2012/main" userId="S::kbryant@autismsociety-nc.org::0a428425-8cc0-4c3f-beab-36b357468660" providerId="AD"/>
      </p:ext>
    </p:extLst>
  </p:cmAuthor>
  <p:cmAuthor id="2" name="Tracey Sheriff" initials="TS" lastIdx="2" clrIdx="1">
    <p:extLst>
      <p:ext uri="{19B8F6BF-5375-455C-9EA6-DF929625EA0E}">
        <p15:presenceInfo xmlns:p15="http://schemas.microsoft.com/office/powerpoint/2012/main" userId="S-1-12-1-2480485474-1174810871-2246850965-2781214823" providerId="AD"/>
      </p:ext>
    </p:extLst>
  </p:cmAuthor>
  <p:cmAuthor id="3" name="Guest User" initials="GU" lastIdx="1" clrIdx="2">
    <p:extLst>
      <p:ext uri="{19B8F6BF-5375-455C-9EA6-DF929625EA0E}">
        <p15:presenceInfo xmlns:p15="http://schemas.microsoft.com/office/powerpoint/2012/main" userId="S::urn:spo:anon#369cb41b14cfdc6c20269aab46feaa4a4935dd5663dcc05051d821a44cac37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817"/>
    <a:srgbClr val="4FAD26"/>
    <a:srgbClr val="FFA709"/>
    <a:srgbClr val="FFC266"/>
    <a:srgbClr val="FFBD5B"/>
    <a:srgbClr val="FFCC00"/>
    <a:srgbClr val="EA8B00"/>
    <a:srgbClr val="77C034"/>
    <a:srgbClr val="33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AEAB9-E308-41E4-9472-D11BF76092EB}" v="23" dt="2020-03-11T15:08:20.314"/>
    <p1510:client id="{91F510BD-356B-4E7A-BF05-B11EE644C592}" v="138" dt="2020-03-11T14:56:31.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46" autoAdjust="0"/>
  </p:normalViewPr>
  <p:slideViewPr>
    <p:cSldViewPr snapToGrid="0">
      <p:cViewPr varScale="1">
        <p:scale>
          <a:sx n="89" d="100"/>
          <a:sy n="89" d="100"/>
        </p:scale>
        <p:origin x="1024" y="52"/>
      </p:cViewPr>
      <p:guideLst>
        <p:guide orient="horz" pos="2112"/>
        <p:guide pos="2880"/>
      </p:guideLst>
    </p:cSldViewPr>
  </p:slideViewPr>
  <p:notesTextViewPr>
    <p:cViewPr>
      <p:scale>
        <a:sx n="1" d="1"/>
        <a:sy n="1" d="1"/>
      </p:scale>
      <p:origin x="0" y="0"/>
    </p:cViewPr>
  </p:notesTextViewPr>
  <p:notesViewPr>
    <p:cSldViewPr snapToGrid="0">
      <p:cViewPr varScale="1">
        <p:scale>
          <a:sx n="75" d="100"/>
          <a:sy n="75" d="100"/>
        </p:scale>
        <p:origin x="2540" y="2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ahan" userId="034b9c3c-b389-4f8f-bee2-8696a8ea05f1" providerId="ADAL" clId="{24AA8FC0-E975-4D44-ADE9-20FF86DA0CD8}"/>
    <pc:docChg chg="undo custSel addSld delSld modSld sldOrd">
      <pc:chgData name="Jennifer Mahan" userId="034b9c3c-b389-4f8f-bee2-8696a8ea05f1" providerId="ADAL" clId="{24AA8FC0-E975-4D44-ADE9-20FF86DA0CD8}" dt="2020-03-10T23:48:36.326" v="10261" actId="5793"/>
      <pc:docMkLst>
        <pc:docMk/>
      </pc:docMkLst>
      <pc:sldChg chg="del">
        <pc:chgData name="Jennifer Mahan" userId="034b9c3c-b389-4f8f-bee2-8696a8ea05f1" providerId="ADAL" clId="{24AA8FC0-E975-4D44-ADE9-20FF86DA0CD8}" dt="2020-03-10T22:36:36.080" v="7065" actId="2696"/>
        <pc:sldMkLst>
          <pc:docMk/>
          <pc:sldMk cId="2310005450" sldId="260"/>
        </pc:sldMkLst>
      </pc:sldChg>
      <pc:sldChg chg="modTransition">
        <pc:chgData name="Jennifer Mahan" userId="034b9c3c-b389-4f8f-bee2-8696a8ea05f1" providerId="ADAL" clId="{24AA8FC0-E975-4D44-ADE9-20FF86DA0CD8}" dt="2020-03-10T22:37:11.433" v="7067"/>
        <pc:sldMkLst>
          <pc:docMk/>
          <pc:sldMk cId="0" sldId="265"/>
        </pc:sldMkLst>
      </pc:sldChg>
      <pc:sldChg chg="modTransition">
        <pc:chgData name="Jennifer Mahan" userId="034b9c3c-b389-4f8f-bee2-8696a8ea05f1" providerId="ADAL" clId="{24AA8FC0-E975-4D44-ADE9-20FF86DA0CD8}" dt="2020-03-10T22:37:17.419" v="7068"/>
        <pc:sldMkLst>
          <pc:docMk/>
          <pc:sldMk cId="0" sldId="266"/>
        </pc:sldMkLst>
      </pc:sldChg>
      <pc:sldChg chg="modTransition">
        <pc:chgData name="Jennifer Mahan" userId="034b9c3c-b389-4f8f-bee2-8696a8ea05f1" providerId="ADAL" clId="{24AA8FC0-E975-4D44-ADE9-20FF86DA0CD8}" dt="2020-03-10T23:24:26.969" v="9094"/>
        <pc:sldMkLst>
          <pc:docMk/>
          <pc:sldMk cId="0" sldId="268"/>
        </pc:sldMkLst>
      </pc:sldChg>
      <pc:sldChg chg="add del ord modNotesTx">
        <pc:chgData name="Jennifer Mahan" userId="034b9c3c-b389-4f8f-bee2-8696a8ea05f1" providerId="ADAL" clId="{24AA8FC0-E975-4D44-ADE9-20FF86DA0CD8}" dt="2020-03-10T23:38:46.799" v="9704" actId="20577"/>
        <pc:sldMkLst>
          <pc:docMk/>
          <pc:sldMk cId="2616619901" sldId="276"/>
        </pc:sldMkLst>
      </pc:sldChg>
      <pc:sldChg chg="del">
        <pc:chgData name="Jennifer Mahan" userId="034b9c3c-b389-4f8f-bee2-8696a8ea05f1" providerId="ADAL" clId="{24AA8FC0-E975-4D44-ADE9-20FF86DA0CD8}" dt="2020-03-10T23:28:04.741" v="9123"/>
        <pc:sldMkLst>
          <pc:docMk/>
          <pc:sldMk cId="2798188248" sldId="276"/>
        </pc:sldMkLst>
      </pc:sldChg>
      <pc:sldChg chg="modSp">
        <pc:chgData name="Jennifer Mahan" userId="034b9c3c-b389-4f8f-bee2-8696a8ea05f1" providerId="ADAL" clId="{24AA8FC0-E975-4D44-ADE9-20FF86DA0CD8}" dt="2020-03-10T23:32:13.947" v="9247" actId="20577"/>
        <pc:sldMkLst>
          <pc:docMk/>
          <pc:sldMk cId="3152789232" sldId="345"/>
        </pc:sldMkLst>
        <pc:spChg chg="mod">
          <ac:chgData name="Jennifer Mahan" userId="034b9c3c-b389-4f8f-bee2-8696a8ea05f1" providerId="ADAL" clId="{24AA8FC0-E975-4D44-ADE9-20FF86DA0CD8}" dt="2020-03-10T23:32:13.947" v="9247" actId="20577"/>
          <ac:spMkLst>
            <pc:docMk/>
            <pc:sldMk cId="3152789232" sldId="345"/>
            <ac:spMk id="3" creationId="{00000000-0000-0000-0000-000000000000}"/>
          </ac:spMkLst>
        </pc:spChg>
      </pc:sldChg>
      <pc:sldChg chg="modSp ord">
        <pc:chgData name="Jennifer Mahan" userId="034b9c3c-b389-4f8f-bee2-8696a8ea05f1" providerId="ADAL" clId="{24AA8FC0-E975-4D44-ADE9-20FF86DA0CD8}" dt="2020-03-10T23:33:24.461" v="9255" actId="5793"/>
        <pc:sldMkLst>
          <pc:docMk/>
          <pc:sldMk cId="436888226" sldId="346"/>
        </pc:sldMkLst>
        <pc:spChg chg="mod">
          <ac:chgData name="Jennifer Mahan" userId="034b9c3c-b389-4f8f-bee2-8696a8ea05f1" providerId="ADAL" clId="{24AA8FC0-E975-4D44-ADE9-20FF86DA0CD8}" dt="2020-03-10T23:29:51.280" v="9140" actId="20577"/>
          <ac:spMkLst>
            <pc:docMk/>
            <pc:sldMk cId="436888226" sldId="346"/>
            <ac:spMk id="2" creationId="{00000000-0000-0000-0000-000000000000}"/>
          </ac:spMkLst>
        </pc:spChg>
        <pc:spChg chg="mod">
          <ac:chgData name="Jennifer Mahan" userId="034b9c3c-b389-4f8f-bee2-8696a8ea05f1" providerId="ADAL" clId="{24AA8FC0-E975-4D44-ADE9-20FF86DA0CD8}" dt="2020-03-10T23:33:24.461" v="9255" actId="5793"/>
          <ac:spMkLst>
            <pc:docMk/>
            <pc:sldMk cId="436888226" sldId="346"/>
            <ac:spMk id="3" creationId="{00000000-0000-0000-0000-000000000000}"/>
          </ac:spMkLst>
        </pc:spChg>
      </pc:sldChg>
      <pc:sldChg chg="del">
        <pc:chgData name="Jennifer Mahan" userId="034b9c3c-b389-4f8f-bee2-8696a8ea05f1" providerId="ADAL" clId="{24AA8FC0-E975-4D44-ADE9-20FF86DA0CD8}" dt="2020-03-10T22:36:29.855" v="7064" actId="2696"/>
        <pc:sldMkLst>
          <pc:docMk/>
          <pc:sldMk cId="3201596207" sldId="354"/>
        </pc:sldMkLst>
      </pc:sldChg>
      <pc:sldChg chg="modSp">
        <pc:chgData name="Jennifer Mahan" userId="034b9c3c-b389-4f8f-bee2-8696a8ea05f1" providerId="ADAL" clId="{24AA8FC0-E975-4D44-ADE9-20FF86DA0CD8}" dt="2020-03-10T19:36:05.617" v="1486" actId="20577"/>
        <pc:sldMkLst>
          <pc:docMk/>
          <pc:sldMk cId="0" sldId="357"/>
        </pc:sldMkLst>
        <pc:spChg chg="mod">
          <ac:chgData name="Jennifer Mahan" userId="034b9c3c-b389-4f8f-bee2-8696a8ea05f1" providerId="ADAL" clId="{24AA8FC0-E975-4D44-ADE9-20FF86DA0CD8}" dt="2020-03-10T19:35:08.949" v="1381" actId="20577"/>
          <ac:spMkLst>
            <pc:docMk/>
            <pc:sldMk cId="0" sldId="357"/>
            <ac:spMk id="2" creationId="{00000000-0000-0000-0000-000000000000}"/>
          </ac:spMkLst>
        </pc:spChg>
        <pc:spChg chg="mod">
          <ac:chgData name="Jennifer Mahan" userId="034b9c3c-b389-4f8f-bee2-8696a8ea05f1" providerId="ADAL" clId="{24AA8FC0-E975-4D44-ADE9-20FF86DA0CD8}" dt="2020-03-10T19:36:05.617" v="1486" actId="20577"/>
          <ac:spMkLst>
            <pc:docMk/>
            <pc:sldMk cId="0" sldId="357"/>
            <ac:spMk id="7" creationId="{00000000-0000-0000-0000-000000000000}"/>
          </ac:spMkLst>
        </pc:spChg>
      </pc:sldChg>
      <pc:sldChg chg="modTransition modNotesTx">
        <pc:chgData name="Jennifer Mahan" userId="034b9c3c-b389-4f8f-bee2-8696a8ea05f1" providerId="ADAL" clId="{24AA8FC0-E975-4D44-ADE9-20FF86DA0CD8}" dt="2020-03-10T23:39:46.116" v="9709"/>
        <pc:sldMkLst>
          <pc:docMk/>
          <pc:sldMk cId="4119096379" sldId="359"/>
        </pc:sldMkLst>
      </pc:sldChg>
      <pc:sldChg chg="modSp">
        <pc:chgData name="Jennifer Mahan" userId="034b9c3c-b389-4f8f-bee2-8696a8ea05f1" providerId="ADAL" clId="{24AA8FC0-E975-4D44-ADE9-20FF86DA0CD8}" dt="2020-03-10T23:41:09.004" v="9710" actId="13926"/>
        <pc:sldMkLst>
          <pc:docMk/>
          <pc:sldMk cId="704284054" sldId="360"/>
        </pc:sldMkLst>
        <pc:spChg chg="mod">
          <ac:chgData name="Jennifer Mahan" userId="034b9c3c-b389-4f8f-bee2-8696a8ea05f1" providerId="ADAL" clId="{24AA8FC0-E975-4D44-ADE9-20FF86DA0CD8}" dt="2020-03-10T23:41:09.004" v="9710" actId="13926"/>
          <ac:spMkLst>
            <pc:docMk/>
            <pc:sldMk cId="704284054" sldId="360"/>
            <ac:spMk id="7" creationId="{00000000-0000-0000-0000-000000000000}"/>
          </ac:spMkLst>
        </pc:spChg>
      </pc:sldChg>
      <pc:sldChg chg="modTransition">
        <pc:chgData name="Jennifer Mahan" userId="034b9c3c-b389-4f8f-bee2-8696a8ea05f1" providerId="ADAL" clId="{24AA8FC0-E975-4D44-ADE9-20FF86DA0CD8}" dt="2020-03-10T20:46:24.332" v="3711"/>
        <pc:sldMkLst>
          <pc:docMk/>
          <pc:sldMk cId="4084382909" sldId="361"/>
        </pc:sldMkLst>
      </pc:sldChg>
      <pc:sldChg chg="delSp modSp modTransition">
        <pc:chgData name="Jennifer Mahan" userId="034b9c3c-b389-4f8f-bee2-8696a8ea05f1" providerId="ADAL" clId="{24AA8FC0-E975-4D44-ADE9-20FF86DA0CD8}" dt="2020-03-10T23:24:29.153" v="9095"/>
        <pc:sldMkLst>
          <pc:docMk/>
          <pc:sldMk cId="4091970971" sldId="363"/>
        </pc:sldMkLst>
        <pc:spChg chg="mod">
          <ac:chgData name="Jennifer Mahan" userId="034b9c3c-b389-4f8f-bee2-8696a8ea05f1" providerId="ADAL" clId="{24AA8FC0-E975-4D44-ADE9-20FF86DA0CD8}" dt="2020-03-10T20:55:48.397" v="4591" actId="6549"/>
          <ac:spMkLst>
            <pc:docMk/>
            <pc:sldMk cId="4091970971" sldId="363"/>
            <ac:spMk id="2" creationId="{00000000-0000-0000-0000-000000000000}"/>
          </ac:spMkLst>
        </pc:spChg>
        <pc:spChg chg="del">
          <ac:chgData name="Jennifer Mahan" userId="034b9c3c-b389-4f8f-bee2-8696a8ea05f1" providerId="ADAL" clId="{24AA8FC0-E975-4D44-ADE9-20FF86DA0CD8}" dt="2020-03-10T20:48:36.073" v="3714"/>
          <ac:spMkLst>
            <pc:docMk/>
            <pc:sldMk cId="4091970971" sldId="363"/>
            <ac:spMk id="4" creationId="{AF342063-EF75-4C0A-BDDE-554AC2406FD2}"/>
          </ac:spMkLst>
        </pc:spChg>
      </pc:sldChg>
      <pc:sldChg chg="modSp">
        <pc:chgData name="Jennifer Mahan" userId="034b9c3c-b389-4f8f-bee2-8696a8ea05f1" providerId="ADAL" clId="{24AA8FC0-E975-4D44-ADE9-20FF86DA0CD8}" dt="2020-03-10T22:13:49.082" v="5383" actId="14100"/>
        <pc:sldMkLst>
          <pc:docMk/>
          <pc:sldMk cId="1233973205" sldId="370"/>
        </pc:sldMkLst>
        <pc:spChg chg="mod">
          <ac:chgData name="Jennifer Mahan" userId="034b9c3c-b389-4f8f-bee2-8696a8ea05f1" providerId="ADAL" clId="{24AA8FC0-E975-4D44-ADE9-20FF86DA0CD8}" dt="2020-03-10T22:13:49.082" v="5383" actId="14100"/>
          <ac:spMkLst>
            <pc:docMk/>
            <pc:sldMk cId="1233973205" sldId="370"/>
            <ac:spMk id="2" creationId="{00000000-0000-0000-0000-000000000000}"/>
          </ac:spMkLst>
        </pc:spChg>
      </pc:sldChg>
      <pc:sldChg chg="modTransition">
        <pc:chgData name="Jennifer Mahan" userId="034b9c3c-b389-4f8f-bee2-8696a8ea05f1" providerId="ADAL" clId="{24AA8FC0-E975-4D44-ADE9-20FF86DA0CD8}" dt="2020-03-10T23:25:34.711" v="9119"/>
        <pc:sldMkLst>
          <pc:docMk/>
          <pc:sldMk cId="2641212744" sldId="371"/>
        </pc:sldMkLst>
      </pc:sldChg>
      <pc:sldChg chg="ord">
        <pc:chgData name="Jennifer Mahan" userId="034b9c3c-b389-4f8f-bee2-8696a8ea05f1" providerId="ADAL" clId="{24AA8FC0-E975-4D44-ADE9-20FF86DA0CD8}" dt="2020-03-10T18:46:56.326" v="6"/>
        <pc:sldMkLst>
          <pc:docMk/>
          <pc:sldMk cId="2250983574" sldId="377"/>
        </pc:sldMkLst>
      </pc:sldChg>
      <pc:sldChg chg="modTransition">
        <pc:chgData name="Jennifer Mahan" userId="034b9c3c-b389-4f8f-bee2-8696a8ea05f1" providerId="ADAL" clId="{24AA8FC0-E975-4D44-ADE9-20FF86DA0CD8}" dt="2020-03-10T23:39:19.071" v="9708"/>
        <pc:sldMkLst>
          <pc:docMk/>
          <pc:sldMk cId="2527722322" sldId="385"/>
        </pc:sldMkLst>
      </pc:sldChg>
      <pc:sldChg chg="del">
        <pc:chgData name="Jennifer Mahan" userId="034b9c3c-b389-4f8f-bee2-8696a8ea05f1" providerId="ADAL" clId="{24AA8FC0-E975-4D44-ADE9-20FF86DA0CD8}" dt="2020-03-10T22:55:24.677" v="7176" actId="2696"/>
        <pc:sldMkLst>
          <pc:docMk/>
          <pc:sldMk cId="870042384" sldId="414"/>
        </pc:sldMkLst>
      </pc:sldChg>
      <pc:sldChg chg="modSp">
        <pc:chgData name="Jennifer Mahan" userId="034b9c3c-b389-4f8f-bee2-8696a8ea05f1" providerId="ADAL" clId="{24AA8FC0-E975-4D44-ADE9-20FF86DA0CD8}" dt="2020-03-10T23:35:37.097" v="9387" actId="20577"/>
        <pc:sldMkLst>
          <pc:docMk/>
          <pc:sldMk cId="2705695803" sldId="417"/>
        </pc:sldMkLst>
        <pc:spChg chg="mod">
          <ac:chgData name="Jennifer Mahan" userId="034b9c3c-b389-4f8f-bee2-8696a8ea05f1" providerId="ADAL" clId="{24AA8FC0-E975-4D44-ADE9-20FF86DA0CD8}" dt="2020-03-10T23:35:37.097" v="9387" actId="20577"/>
          <ac:spMkLst>
            <pc:docMk/>
            <pc:sldMk cId="2705695803" sldId="417"/>
            <ac:spMk id="3" creationId="{00000000-0000-0000-0000-000000000000}"/>
          </ac:spMkLst>
        </pc:spChg>
      </pc:sldChg>
      <pc:sldChg chg="del">
        <pc:chgData name="Jennifer Mahan" userId="034b9c3c-b389-4f8f-bee2-8696a8ea05f1" providerId="ADAL" clId="{24AA8FC0-E975-4D44-ADE9-20FF86DA0CD8}" dt="2020-03-10T19:36:42.677" v="1487" actId="2696"/>
        <pc:sldMkLst>
          <pc:docMk/>
          <pc:sldMk cId="1415224273" sldId="706"/>
        </pc:sldMkLst>
      </pc:sldChg>
      <pc:sldChg chg="modTransition">
        <pc:chgData name="Jennifer Mahan" userId="034b9c3c-b389-4f8f-bee2-8696a8ea05f1" providerId="ADAL" clId="{24AA8FC0-E975-4D44-ADE9-20FF86DA0CD8}" dt="2020-03-10T23:39:15.038" v="9707"/>
        <pc:sldMkLst>
          <pc:docMk/>
          <pc:sldMk cId="1139211462" sldId="709"/>
        </pc:sldMkLst>
      </pc:sldChg>
      <pc:sldChg chg="del">
        <pc:chgData name="Jennifer Mahan" userId="034b9c3c-b389-4f8f-bee2-8696a8ea05f1" providerId="ADAL" clId="{24AA8FC0-E975-4D44-ADE9-20FF86DA0CD8}" dt="2020-03-10T22:31:30.648" v="6973" actId="2696"/>
        <pc:sldMkLst>
          <pc:docMk/>
          <pc:sldMk cId="480798134" sldId="711"/>
        </pc:sldMkLst>
      </pc:sldChg>
      <pc:sldChg chg="modTransition">
        <pc:chgData name="Jennifer Mahan" userId="034b9c3c-b389-4f8f-bee2-8696a8ea05f1" providerId="ADAL" clId="{24AA8FC0-E975-4D44-ADE9-20FF86DA0CD8}" dt="2020-03-10T23:39:09.298" v="9706"/>
        <pc:sldMkLst>
          <pc:docMk/>
          <pc:sldMk cId="435229565" sldId="713"/>
        </pc:sldMkLst>
      </pc:sldChg>
      <pc:sldChg chg="modSp">
        <pc:chgData name="Jennifer Mahan" userId="034b9c3c-b389-4f8f-bee2-8696a8ea05f1" providerId="ADAL" clId="{24AA8FC0-E975-4D44-ADE9-20FF86DA0CD8}" dt="2020-03-10T22:39:27.817" v="7175" actId="27636"/>
        <pc:sldMkLst>
          <pc:docMk/>
          <pc:sldMk cId="3023213686" sldId="722"/>
        </pc:sldMkLst>
        <pc:spChg chg="mod">
          <ac:chgData name="Jennifer Mahan" userId="034b9c3c-b389-4f8f-bee2-8696a8ea05f1" providerId="ADAL" clId="{24AA8FC0-E975-4D44-ADE9-20FF86DA0CD8}" dt="2020-03-10T22:39:27.817" v="7175" actId="27636"/>
          <ac:spMkLst>
            <pc:docMk/>
            <pc:sldMk cId="3023213686" sldId="722"/>
            <ac:spMk id="9" creationId="{59A91C0D-C78A-433E-B8BD-284149075395}"/>
          </ac:spMkLst>
        </pc:spChg>
      </pc:sldChg>
      <pc:sldChg chg="modSp modNotesTx">
        <pc:chgData name="Jennifer Mahan" userId="034b9c3c-b389-4f8f-bee2-8696a8ea05f1" providerId="ADAL" clId="{24AA8FC0-E975-4D44-ADE9-20FF86DA0CD8}" dt="2020-03-10T22:14:09.696" v="5385" actId="113"/>
        <pc:sldMkLst>
          <pc:docMk/>
          <pc:sldMk cId="1377325875" sldId="724"/>
        </pc:sldMkLst>
        <pc:spChg chg="mod">
          <ac:chgData name="Jennifer Mahan" userId="034b9c3c-b389-4f8f-bee2-8696a8ea05f1" providerId="ADAL" clId="{24AA8FC0-E975-4D44-ADE9-20FF86DA0CD8}" dt="2020-03-10T20:38:54.270" v="2915"/>
          <ac:spMkLst>
            <pc:docMk/>
            <pc:sldMk cId="1377325875" sldId="724"/>
            <ac:spMk id="3" creationId="{FFE86C23-445A-4F47-8744-AE7809542CA0}"/>
          </ac:spMkLst>
        </pc:spChg>
        <pc:spChg chg="mod">
          <ac:chgData name="Jennifer Mahan" userId="034b9c3c-b389-4f8f-bee2-8696a8ea05f1" providerId="ADAL" clId="{24AA8FC0-E975-4D44-ADE9-20FF86DA0CD8}" dt="2020-03-10T22:14:09.696" v="5385" actId="113"/>
          <ac:spMkLst>
            <pc:docMk/>
            <pc:sldMk cId="1377325875" sldId="724"/>
            <ac:spMk id="4" creationId="{79D0ED31-F0F0-456C-B591-9EDDDFE405D6}"/>
          </ac:spMkLst>
        </pc:spChg>
      </pc:sldChg>
      <pc:sldChg chg="modSp">
        <pc:chgData name="Jennifer Mahan" userId="034b9c3c-b389-4f8f-bee2-8696a8ea05f1" providerId="ADAL" clId="{24AA8FC0-E975-4D44-ADE9-20FF86DA0CD8}" dt="2020-03-10T22:14:16.823" v="5386" actId="113"/>
        <pc:sldMkLst>
          <pc:docMk/>
          <pc:sldMk cId="2369131078" sldId="725"/>
        </pc:sldMkLst>
        <pc:spChg chg="mod">
          <ac:chgData name="Jennifer Mahan" userId="034b9c3c-b389-4f8f-bee2-8696a8ea05f1" providerId="ADAL" clId="{24AA8FC0-E975-4D44-ADE9-20FF86DA0CD8}" dt="2020-03-10T22:14:16.823" v="5386" actId="113"/>
          <ac:spMkLst>
            <pc:docMk/>
            <pc:sldMk cId="2369131078" sldId="725"/>
            <ac:spMk id="4" creationId="{A2FA2DAA-1779-4365-A592-49F38D9C1533}"/>
          </ac:spMkLst>
        </pc:spChg>
      </pc:sldChg>
      <pc:sldChg chg="modSp">
        <pc:chgData name="Jennifer Mahan" userId="034b9c3c-b389-4f8f-bee2-8696a8ea05f1" providerId="ADAL" clId="{24AA8FC0-E975-4D44-ADE9-20FF86DA0CD8}" dt="2020-03-10T22:14:22.691" v="5387" actId="113"/>
        <pc:sldMkLst>
          <pc:docMk/>
          <pc:sldMk cId="1288278016" sldId="726"/>
        </pc:sldMkLst>
        <pc:spChg chg="mod">
          <ac:chgData name="Jennifer Mahan" userId="034b9c3c-b389-4f8f-bee2-8696a8ea05f1" providerId="ADAL" clId="{24AA8FC0-E975-4D44-ADE9-20FF86DA0CD8}" dt="2020-03-10T22:14:22.691" v="5387" actId="113"/>
          <ac:spMkLst>
            <pc:docMk/>
            <pc:sldMk cId="1288278016" sldId="726"/>
            <ac:spMk id="4" creationId="{3AF79269-381C-46D0-A97F-8D791AF64B2A}"/>
          </ac:spMkLst>
        </pc:spChg>
      </pc:sldChg>
      <pc:sldChg chg="modSp">
        <pc:chgData name="Jennifer Mahan" userId="034b9c3c-b389-4f8f-bee2-8696a8ea05f1" providerId="ADAL" clId="{24AA8FC0-E975-4D44-ADE9-20FF86DA0CD8}" dt="2020-03-10T23:24:44.100" v="9116" actId="20577"/>
        <pc:sldMkLst>
          <pc:docMk/>
          <pc:sldMk cId="3362072663" sldId="729"/>
        </pc:sldMkLst>
        <pc:spChg chg="mod">
          <ac:chgData name="Jennifer Mahan" userId="034b9c3c-b389-4f8f-bee2-8696a8ea05f1" providerId="ADAL" clId="{24AA8FC0-E975-4D44-ADE9-20FF86DA0CD8}" dt="2020-03-10T23:24:44.100" v="9116" actId="20577"/>
          <ac:spMkLst>
            <pc:docMk/>
            <pc:sldMk cId="3362072663" sldId="729"/>
            <ac:spMk id="3" creationId="{00000000-0000-0000-0000-000000000000}"/>
          </ac:spMkLst>
        </pc:spChg>
      </pc:sldChg>
      <pc:sldChg chg="modTransition">
        <pc:chgData name="Jennifer Mahan" userId="034b9c3c-b389-4f8f-bee2-8696a8ea05f1" providerId="ADAL" clId="{24AA8FC0-E975-4D44-ADE9-20FF86DA0CD8}" dt="2020-03-10T20:46:15.978" v="3710"/>
        <pc:sldMkLst>
          <pc:docMk/>
          <pc:sldMk cId="0" sldId="730"/>
        </pc:sldMkLst>
      </pc:sldChg>
      <pc:sldChg chg="addSp delSp modSp">
        <pc:chgData name="Jennifer Mahan" userId="034b9c3c-b389-4f8f-bee2-8696a8ea05f1" providerId="ADAL" clId="{24AA8FC0-E975-4D44-ADE9-20FF86DA0CD8}" dt="2020-03-10T18:46:02.562" v="4" actId="1076"/>
        <pc:sldMkLst>
          <pc:docMk/>
          <pc:sldMk cId="426734967" sldId="732"/>
        </pc:sldMkLst>
        <pc:spChg chg="add del mod">
          <ac:chgData name="Jennifer Mahan" userId="034b9c3c-b389-4f8f-bee2-8696a8ea05f1" providerId="ADAL" clId="{24AA8FC0-E975-4D44-ADE9-20FF86DA0CD8}" dt="2020-03-10T18:45:40.795" v="1" actId="931"/>
          <ac:spMkLst>
            <pc:docMk/>
            <pc:sldMk cId="426734967" sldId="732"/>
            <ac:spMk id="5" creationId="{F4948A6B-4008-44D5-ABC0-95F3CD8F5BE5}"/>
          </ac:spMkLst>
        </pc:spChg>
        <pc:picChg chg="add mod">
          <ac:chgData name="Jennifer Mahan" userId="034b9c3c-b389-4f8f-bee2-8696a8ea05f1" providerId="ADAL" clId="{24AA8FC0-E975-4D44-ADE9-20FF86DA0CD8}" dt="2020-03-10T18:46:02.562" v="4" actId="1076"/>
          <ac:picMkLst>
            <pc:docMk/>
            <pc:sldMk cId="426734967" sldId="732"/>
            <ac:picMk id="7" creationId="{500B3FFA-8AF1-45B2-B1F8-F3DAB8EB90C3}"/>
          </ac:picMkLst>
        </pc:picChg>
      </pc:sldChg>
      <pc:sldChg chg="modSp">
        <pc:chgData name="Jennifer Mahan" userId="034b9c3c-b389-4f8f-bee2-8696a8ea05f1" providerId="ADAL" clId="{24AA8FC0-E975-4D44-ADE9-20FF86DA0CD8}" dt="2020-03-10T22:12:24.604" v="5371" actId="20577"/>
        <pc:sldMkLst>
          <pc:docMk/>
          <pc:sldMk cId="0" sldId="733"/>
        </pc:sldMkLst>
        <pc:spChg chg="mod">
          <ac:chgData name="Jennifer Mahan" userId="034b9c3c-b389-4f8f-bee2-8696a8ea05f1" providerId="ADAL" clId="{24AA8FC0-E975-4D44-ADE9-20FF86DA0CD8}" dt="2020-03-10T22:12:24.604" v="5371" actId="20577"/>
          <ac:spMkLst>
            <pc:docMk/>
            <pc:sldMk cId="0" sldId="733"/>
            <ac:spMk id="4" creationId="{00000000-0000-0000-0000-000000000000}"/>
          </ac:spMkLst>
        </pc:spChg>
      </pc:sldChg>
      <pc:sldChg chg="modTransition">
        <pc:chgData name="Jennifer Mahan" userId="034b9c3c-b389-4f8f-bee2-8696a8ea05f1" providerId="ADAL" clId="{24AA8FC0-E975-4D44-ADE9-20FF86DA0CD8}" dt="2020-03-10T22:37:06.556" v="7066"/>
        <pc:sldMkLst>
          <pc:docMk/>
          <pc:sldMk cId="0" sldId="739"/>
        </pc:sldMkLst>
      </pc:sldChg>
      <pc:sldChg chg="del modTransition">
        <pc:chgData name="Jennifer Mahan" userId="034b9c3c-b389-4f8f-bee2-8696a8ea05f1" providerId="ADAL" clId="{24AA8FC0-E975-4D44-ADE9-20FF86DA0CD8}" dt="2020-03-10T22:36:18.616" v="7063" actId="2696"/>
        <pc:sldMkLst>
          <pc:docMk/>
          <pc:sldMk cId="0" sldId="740"/>
        </pc:sldMkLst>
      </pc:sldChg>
      <pc:sldChg chg="modSp">
        <pc:chgData name="Jennifer Mahan" userId="034b9c3c-b389-4f8f-bee2-8696a8ea05f1" providerId="ADAL" clId="{24AA8FC0-E975-4D44-ADE9-20FF86DA0CD8}" dt="2020-03-10T20:47:33.709" v="3713" actId="20578"/>
        <pc:sldMkLst>
          <pc:docMk/>
          <pc:sldMk cId="3297294023" sldId="741"/>
        </pc:sldMkLst>
        <pc:spChg chg="mod">
          <ac:chgData name="Jennifer Mahan" userId="034b9c3c-b389-4f8f-bee2-8696a8ea05f1" providerId="ADAL" clId="{24AA8FC0-E975-4D44-ADE9-20FF86DA0CD8}" dt="2020-03-10T20:47:33.709" v="3713" actId="20578"/>
          <ac:spMkLst>
            <pc:docMk/>
            <pc:sldMk cId="3297294023" sldId="741"/>
            <ac:spMk id="3" creationId="{93F90DFC-3353-44C2-8B6A-BCC415A9FF71}"/>
          </ac:spMkLst>
        </pc:spChg>
      </pc:sldChg>
      <pc:sldChg chg="modSp add">
        <pc:chgData name="Jennifer Mahan" userId="034b9c3c-b389-4f8f-bee2-8696a8ea05f1" providerId="ADAL" clId="{24AA8FC0-E975-4D44-ADE9-20FF86DA0CD8}" dt="2020-03-10T20:00:45.355" v="2414" actId="20577"/>
        <pc:sldMkLst>
          <pc:docMk/>
          <pc:sldMk cId="3790741160" sldId="742"/>
        </pc:sldMkLst>
        <pc:spChg chg="mod">
          <ac:chgData name="Jennifer Mahan" userId="034b9c3c-b389-4f8f-bee2-8696a8ea05f1" providerId="ADAL" clId="{24AA8FC0-E975-4D44-ADE9-20FF86DA0CD8}" dt="2020-03-10T20:00:45.355" v="2414" actId="20577"/>
          <ac:spMkLst>
            <pc:docMk/>
            <pc:sldMk cId="3790741160" sldId="742"/>
            <ac:spMk id="3" creationId="{20AED7F3-95E4-4FB2-B05F-2B4A19BF72B8}"/>
          </ac:spMkLst>
        </pc:spChg>
        <pc:spChg chg="mod">
          <ac:chgData name="Jennifer Mahan" userId="034b9c3c-b389-4f8f-bee2-8696a8ea05f1" providerId="ADAL" clId="{24AA8FC0-E975-4D44-ADE9-20FF86DA0CD8}" dt="2020-03-10T18:47:08.830" v="34" actId="20577"/>
          <ac:spMkLst>
            <pc:docMk/>
            <pc:sldMk cId="3790741160" sldId="742"/>
            <ac:spMk id="4" creationId="{F49BB1E0-F5B9-4DE7-BAEE-EF73A7BA1EC7}"/>
          </ac:spMkLst>
        </pc:spChg>
      </pc:sldChg>
      <pc:sldChg chg="modSp add">
        <pc:chgData name="Jennifer Mahan" userId="034b9c3c-b389-4f8f-bee2-8696a8ea05f1" providerId="ADAL" clId="{24AA8FC0-E975-4D44-ADE9-20FF86DA0CD8}" dt="2020-03-10T19:49:43.100" v="1633" actId="20577"/>
        <pc:sldMkLst>
          <pc:docMk/>
          <pc:sldMk cId="2077198338" sldId="743"/>
        </pc:sldMkLst>
        <pc:spChg chg="mod">
          <ac:chgData name="Jennifer Mahan" userId="034b9c3c-b389-4f8f-bee2-8696a8ea05f1" providerId="ADAL" clId="{24AA8FC0-E975-4D44-ADE9-20FF86DA0CD8}" dt="2020-03-10T19:49:43.100" v="1633" actId="20577"/>
          <ac:spMkLst>
            <pc:docMk/>
            <pc:sldMk cId="2077198338" sldId="743"/>
            <ac:spMk id="3" creationId="{38AECBE7-5372-43BC-8706-EFDE6AD60239}"/>
          </ac:spMkLst>
        </pc:spChg>
        <pc:spChg chg="mod">
          <ac:chgData name="Jennifer Mahan" userId="034b9c3c-b389-4f8f-bee2-8696a8ea05f1" providerId="ADAL" clId="{24AA8FC0-E975-4D44-ADE9-20FF86DA0CD8}" dt="2020-03-10T18:54:50.033" v="962" actId="20577"/>
          <ac:spMkLst>
            <pc:docMk/>
            <pc:sldMk cId="2077198338" sldId="743"/>
            <ac:spMk id="4" creationId="{A9411C36-243C-4DF7-BE7F-6B760036C7E5}"/>
          </ac:spMkLst>
        </pc:spChg>
      </pc:sldChg>
      <pc:sldChg chg="addSp delSp modSp add">
        <pc:chgData name="Jennifer Mahan" userId="034b9c3c-b389-4f8f-bee2-8696a8ea05f1" providerId="ADAL" clId="{24AA8FC0-E975-4D44-ADE9-20FF86DA0CD8}" dt="2020-03-10T20:35:44.176" v="2646" actId="1076"/>
        <pc:sldMkLst>
          <pc:docMk/>
          <pc:sldMk cId="4004471678" sldId="744"/>
        </pc:sldMkLst>
        <pc:spChg chg="del">
          <ac:chgData name="Jennifer Mahan" userId="034b9c3c-b389-4f8f-bee2-8696a8ea05f1" providerId="ADAL" clId="{24AA8FC0-E975-4D44-ADE9-20FF86DA0CD8}" dt="2020-03-10T19:43:12.964" v="1555"/>
          <ac:spMkLst>
            <pc:docMk/>
            <pc:sldMk cId="4004471678" sldId="744"/>
            <ac:spMk id="3" creationId="{6576AE3B-90F8-4117-A8AD-8C3DC09F5E48}"/>
          </ac:spMkLst>
        </pc:spChg>
        <pc:spChg chg="mod">
          <ac:chgData name="Jennifer Mahan" userId="034b9c3c-b389-4f8f-bee2-8696a8ea05f1" providerId="ADAL" clId="{24AA8FC0-E975-4D44-ADE9-20FF86DA0CD8}" dt="2020-03-10T19:42:36.202" v="1554" actId="20577"/>
          <ac:spMkLst>
            <pc:docMk/>
            <pc:sldMk cId="4004471678" sldId="744"/>
            <ac:spMk id="4" creationId="{34F6A13C-DF2A-4C81-92DC-69B2F59B4FAD}"/>
          </ac:spMkLst>
        </pc:spChg>
        <pc:picChg chg="add mod ord">
          <ac:chgData name="Jennifer Mahan" userId="034b9c3c-b389-4f8f-bee2-8696a8ea05f1" providerId="ADAL" clId="{24AA8FC0-E975-4D44-ADE9-20FF86DA0CD8}" dt="2020-03-10T20:35:44.176" v="2646" actId="1076"/>
          <ac:picMkLst>
            <pc:docMk/>
            <pc:sldMk cId="4004471678" sldId="744"/>
            <ac:picMk id="5" creationId="{A56A5833-C4FA-4F90-81CF-D23FA29BDE15}"/>
          </ac:picMkLst>
        </pc:picChg>
        <pc:picChg chg="add mod">
          <ac:chgData name="Jennifer Mahan" userId="034b9c3c-b389-4f8f-bee2-8696a8ea05f1" providerId="ADAL" clId="{24AA8FC0-E975-4D44-ADE9-20FF86DA0CD8}" dt="2020-03-10T19:44:24.923" v="1559" actId="1076"/>
          <ac:picMkLst>
            <pc:docMk/>
            <pc:sldMk cId="4004471678" sldId="744"/>
            <ac:picMk id="6" creationId="{9187F64E-6CD4-4699-B03D-779180FB65AE}"/>
          </ac:picMkLst>
        </pc:picChg>
        <pc:picChg chg="add mod">
          <ac:chgData name="Jennifer Mahan" userId="034b9c3c-b389-4f8f-bee2-8696a8ea05f1" providerId="ADAL" clId="{24AA8FC0-E975-4D44-ADE9-20FF86DA0CD8}" dt="2020-03-10T20:35:35.759" v="2645" actId="1076"/>
          <ac:picMkLst>
            <pc:docMk/>
            <pc:sldMk cId="4004471678" sldId="744"/>
            <ac:picMk id="7" creationId="{773F51E3-AD00-4407-8C07-D233D27FA4F4}"/>
          </ac:picMkLst>
        </pc:picChg>
      </pc:sldChg>
      <pc:sldChg chg="modSp add">
        <pc:chgData name="Jennifer Mahan" userId="034b9c3c-b389-4f8f-bee2-8696a8ea05f1" providerId="ADAL" clId="{24AA8FC0-E975-4D44-ADE9-20FF86DA0CD8}" dt="2020-03-10T19:55:03.433" v="2001" actId="20577"/>
        <pc:sldMkLst>
          <pc:docMk/>
          <pc:sldMk cId="2350851451" sldId="745"/>
        </pc:sldMkLst>
        <pc:spChg chg="mod">
          <ac:chgData name="Jennifer Mahan" userId="034b9c3c-b389-4f8f-bee2-8696a8ea05f1" providerId="ADAL" clId="{24AA8FC0-E975-4D44-ADE9-20FF86DA0CD8}" dt="2020-03-10T19:55:03.433" v="2001" actId="20577"/>
          <ac:spMkLst>
            <pc:docMk/>
            <pc:sldMk cId="2350851451" sldId="745"/>
            <ac:spMk id="3" creationId="{3E9F0F02-39A5-4097-AB44-AD0D78692F15}"/>
          </ac:spMkLst>
        </pc:spChg>
        <pc:spChg chg="mod">
          <ac:chgData name="Jennifer Mahan" userId="034b9c3c-b389-4f8f-bee2-8696a8ea05f1" providerId="ADAL" clId="{24AA8FC0-E975-4D44-ADE9-20FF86DA0CD8}" dt="2020-03-10T19:52:06.651" v="1664" actId="20577"/>
          <ac:spMkLst>
            <pc:docMk/>
            <pc:sldMk cId="2350851451" sldId="745"/>
            <ac:spMk id="4" creationId="{2432146D-ED29-42AD-AD92-6A0F6D57DB26}"/>
          </ac:spMkLst>
        </pc:spChg>
      </pc:sldChg>
      <pc:sldChg chg="modSp add">
        <pc:chgData name="Jennifer Mahan" userId="034b9c3c-b389-4f8f-bee2-8696a8ea05f1" providerId="ADAL" clId="{24AA8FC0-E975-4D44-ADE9-20FF86DA0CD8}" dt="2020-03-10T22:14:01.894" v="5384" actId="113"/>
        <pc:sldMkLst>
          <pc:docMk/>
          <pc:sldMk cId="2643683833" sldId="746"/>
        </pc:sldMkLst>
        <pc:spChg chg="mod">
          <ac:chgData name="Jennifer Mahan" userId="034b9c3c-b389-4f8f-bee2-8696a8ea05f1" providerId="ADAL" clId="{24AA8FC0-E975-4D44-ADE9-20FF86DA0CD8}" dt="2020-03-10T20:43:12.848" v="3472" actId="20577"/>
          <ac:spMkLst>
            <pc:docMk/>
            <pc:sldMk cId="2643683833" sldId="746"/>
            <ac:spMk id="3" creationId="{793E1907-8808-42C5-9F6C-03269A4E1E17}"/>
          </ac:spMkLst>
        </pc:spChg>
        <pc:spChg chg="mod">
          <ac:chgData name="Jennifer Mahan" userId="034b9c3c-b389-4f8f-bee2-8696a8ea05f1" providerId="ADAL" clId="{24AA8FC0-E975-4D44-ADE9-20FF86DA0CD8}" dt="2020-03-10T22:14:01.894" v="5384" actId="113"/>
          <ac:spMkLst>
            <pc:docMk/>
            <pc:sldMk cId="2643683833" sldId="746"/>
            <ac:spMk id="4" creationId="{FEDE0020-FF1F-4160-ACD5-71D454584831}"/>
          </ac:spMkLst>
        </pc:spChg>
      </pc:sldChg>
      <pc:sldChg chg="modSp add modNotesTx">
        <pc:chgData name="Jennifer Mahan" userId="034b9c3c-b389-4f8f-bee2-8696a8ea05f1" providerId="ADAL" clId="{24AA8FC0-E975-4D44-ADE9-20FF86DA0CD8}" dt="2020-03-10T21:03:37.892" v="5074" actId="20577"/>
        <pc:sldMkLst>
          <pc:docMk/>
          <pc:sldMk cId="3254272768" sldId="747"/>
        </pc:sldMkLst>
        <pc:spChg chg="mod">
          <ac:chgData name="Jennifer Mahan" userId="034b9c3c-b389-4f8f-bee2-8696a8ea05f1" providerId="ADAL" clId="{24AA8FC0-E975-4D44-ADE9-20FF86DA0CD8}" dt="2020-03-10T21:03:04.965" v="4993" actId="20577"/>
          <ac:spMkLst>
            <pc:docMk/>
            <pc:sldMk cId="3254272768" sldId="747"/>
            <ac:spMk id="3" creationId="{60A9FF89-BCF2-4264-8C6C-DC4820C87CD0}"/>
          </ac:spMkLst>
        </pc:spChg>
        <pc:spChg chg="mod">
          <ac:chgData name="Jennifer Mahan" userId="034b9c3c-b389-4f8f-bee2-8696a8ea05f1" providerId="ADAL" clId="{24AA8FC0-E975-4D44-ADE9-20FF86DA0CD8}" dt="2020-03-10T20:54:35.059" v="4485" actId="20577"/>
          <ac:spMkLst>
            <pc:docMk/>
            <pc:sldMk cId="3254272768" sldId="747"/>
            <ac:spMk id="4" creationId="{4F4DAF26-24EB-4AA8-9E46-B64C8D8EC43A}"/>
          </ac:spMkLst>
        </pc:spChg>
      </pc:sldChg>
      <pc:sldChg chg="modSp add modNotesTx">
        <pc:chgData name="Jennifer Mahan" userId="034b9c3c-b389-4f8f-bee2-8696a8ea05f1" providerId="ADAL" clId="{24AA8FC0-E975-4D44-ADE9-20FF86DA0CD8}" dt="2020-03-10T22:29:10.114" v="6972" actId="6549"/>
        <pc:sldMkLst>
          <pc:docMk/>
          <pc:sldMk cId="3951406937" sldId="748"/>
        </pc:sldMkLst>
        <pc:spChg chg="mod">
          <ac:chgData name="Jennifer Mahan" userId="034b9c3c-b389-4f8f-bee2-8696a8ea05f1" providerId="ADAL" clId="{24AA8FC0-E975-4D44-ADE9-20FF86DA0CD8}" dt="2020-03-10T22:29:10.114" v="6972" actId="6549"/>
          <ac:spMkLst>
            <pc:docMk/>
            <pc:sldMk cId="3951406937" sldId="748"/>
            <ac:spMk id="3" creationId="{AA423120-80F0-40C2-86CE-27E9D3BF37A0}"/>
          </ac:spMkLst>
        </pc:spChg>
        <pc:spChg chg="mod">
          <ac:chgData name="Jennifer Mahan" userId="034b9c3c-b389-4f8f-bee2-8696a8ea05f1" providerId="ADAL" clId="{24AA8FC0-E975-4D44-ADE9-20FF86DA0CD8}" dt="2020-03-10T22:15:08.249" v="5407" actId="20577"/>
          <ac:spMkLst>
            <pc:docMk/>
            <pc:sldMk cId="3951406937" sldId="748"/>
            <ac:spMk id="4" creationId="{E6C29754-1E2D-4059-BEA6-679ABFEFB4B7}"/>
          </ac:spMkLst>
        </pc:spChg>
      </pc:sldChg>
      <pc:sldChg chg="modSp add modNotesTx">
        <pc:chgData name="Jennifer Mahan" userId="034b9c3c-b389-4f8f-bee2-8696a8ea05f1" providerId="ADAL" clId="{24AA8FC0-E975-4D44-ADE9-20FF86DA0CD8}" dt="2020-03-10T23:23:45.500" v="9076" actId="20577"/>
        <pc:sldMkLst>
          <pc:docMk/>
          <pc:sldMk cId="1321561767" sldId="749"/>
        </pc:sldMkLst>
        <pc:spChg chg="mod">
          <ac:chgData name="Jennifer Mahan" userId="034b9c3c-b389-4f8f-bee2-8696a8ea05f1" providerId="ADAL" clId="{24AA8FC0-E975-4D44-ADE9-20FF86DA0CD8}" dt="2020-03-10T23:02:32.098" v="8002" actId="20577"/>
          <ac:spMkLst>
            <pc:docMk/>
            <pc:sldMk cId="1321561767" sldId="749"/>
            <ac:spMk id="3" creationId="{CA6D4A5F-B72F-48C6-B10C-30719AFD897E}"/>
          </ac:spMkLst>
        </pc:spChg>
        <pc:spChg chg="mod">
          <ac:chgData name="Jennifer Mahan" userId="034b9c3c-b389-4f8f-bee2-8696a8ea05f1" providerId="ADAL" clId="{24AA8FC0-E975-4D44-ADE9-20FF86DA0CD8}" dt="2020-03-10T22:57:29.301" v="7412" actId="20577"/>
          <ac:spMkLst>
            <pc:docMk/>
            <pc:sldMk cId="1321561767" sldId="749"/>
            <ac:spMk id="4" creationId="{B4DA7608-D170-41BB-A2D2-52D784C85D21}"/>
          </ac:spMkLst>
        </pc:spChg>
      </pc:sldChg>
      <pc:sldChg chg="modSp add">
        <pc:chgData name="Jennifer Mahan" userId="034b9c3c-b389-4f8f-bee2-8696a8ea05f1" providerId="ADAL" clId="{24AA8FC0-E975-4D44-ADE9-20FF86DA0CD8}" dt="2020-03-10T23:21:21.880" v="8751" actId="20577"/>
        <pc:sldMkLst>
          <pc:docMk/>
          <pc:sldMk cId="1545875609" sldId="750"/>
        </pc:sldMkLst>
        <pc:spChg chg="mod">
          <ac:chgData name="Jennifer Mahan" userId="034b9c3c-b389-4f8f-bee2-8696a8ea05f1" providerId="ADAL" clId="{24AA8FC0-E975-4D44-ADE9-20FF86DA0CD8}" dt="2020-03-10T23:21:21.880" v="8751" actId="20577"/>
          <ac:spMkLst>
            <pc:docMk/>
            <pc:sldMk cId="1545875609" sldId="750"/>
            <ac:spMk id="3" creationId="{22606F4E-9ACE-46B9-BEAE-9738FC0ECC39}"/>
          </ac:spMkLst>
        </pc:spChg>
        <pc:spChg chg="mod">
          <ac:chgData name="Jennifer Mahan" userId="034b9c3c-b389-4f8f-bee2-8696a8ea05f1" providerId="ADAL" clId="{24AA8FC0-E975-4D44-ADE9-20FF86DA0CD8}" dt="2020-03-10T23:03:12.305" v="8029" actId="20577"/>
          <ac:spMkLst>
            <pc:docMk/>
            <pc:sldMk cId="1545875609" sldId="750"/>
            <ac:spMk id="4" creationId="{E4D800A1-F7D9-4573-BB34-7C07E42EC020}"/>
          </ac:spMkLst>
        </pc:spChg>
      </pc:sldChg>
      <pc:sldChg chg="modSp add">
        <pc:chgData name="Jennifer Mahan" userId="034b9c3c-b389-4f8f-bee2-8696a8ea05f1" providerId="ADAL" clId="{24AA8FC0-E975-4D44-ADE9-20FF86DA0CD8}" dt="2020-03-10T23:21:12.918" v="8750" actId="20577"/>
        <pc:sldMkLst>
          <pc:docMk/>
          <pc:sldMk cId="2391161776" sldId="751"/>
        </pc:sldMkLst>
        <pc:spChg chg="mod">
          <ac:chgData name="Jennifer Mahan" userId="034b9c3c-b389-4f8f-bee2-8696a8ea05f1" providerId="ADAL" clId="{24AA8FC0-E975-4D44-ADE9-20FF86DA0CD8}" dt="2020-03-10T23:21:12.918" v="8750" actId="20577"/>
          <ac:spMkLst>
            <pc:docMk/>
            <pc:sldMk cId="2391161776" sldId="751"/>
            <ac:spMk id="4" creationId="{C651EF78-AD10-49E1-A05B-8A42045B2B73}"/>
          </ac:spMkLst>
        </pc:spChg>
      </pc:sldChg>
      <pc:sldChg chg="modSp add">
        <pc:chgData name="Jennifer Mahan" userId="034b9c3c-b389-4f8f-bee2-8696a8ea05f1" providerId="ADAL" clId="{24AA8FC0-E975-4D44-ADE9-20FF86DA0CD8}" dt="2020-03-10T23:43:17.504" v="9717" actId="20577"/>
        <pc:sldMkLst>
          <pc:docMk/>
          <pc:sldMk cId="4254645650" sldId="752"/>
        </pc:sldMkLst>
        <pc:spChg chg="mod">
          <ac:chgData name="Jennifer Mahan" userId="034b9c3c-b389-4f8f-bee2-8696a8ea05f1" providerId="ADAL" clId="{24AA8FC0-E975-4D44-ADE9-20FF86DA0CD8}" dt="2020-03-10T23:43:17.504" v="9717" actId="20577"/>
          <ac:spMkLst>
            <pc:docMk/>
            <pc:sldMk cId="4254645650" sldId="752"/>
            <ac:spMk id="4" creationId="{0D6D410F-39B1-455E-9165-36E575384FAC}"/>
          </ac:spMkLst>
        </pc:spChg>
      </pc:sldChg>
      <pc:sldChg chg="modSp add">
        <pc:chgData name="Jennifer Mahan" userId="034b9c3c-b389-4f8f-bee2-8696a8ea05f1" providerId="ADAL" clId="{24AA8FC0-E975-4D44-ADE9-20FF86DA0CD8}" dt="2020-03-10T23:43:41.667" v="9746" actId="20577"/>
        <pc:sldMkLst>
          <pc:docMk/>
          <pc:sldMk cId="1110572290" sldId="753"/>
        </pc:sldMkLst>
        <pc:spChg chg="mod">
          <ac:chgData name="Jennifer Mahan" userId="034b9c3c-b389-4f8f-bee2-8696a8ea05f1" providerId="ADAL" clId="{24AA8FC0-E975-4D44-ADE9-20FF86DA0CD8}" dt="2020-03-10T23:43:41.667" v="9746" actId="20577"/>
          <ac:spMkLst>
            <pc:docMk/>
            <pc:sldMk cId="1110572290" sldId="753"/>
            <ac:spMk id="4" creationId="{0D6D410F-39B1-455E-9165-36E575384FAC}"/>
          </ac:spMkLst>
        </pc:spChg>
      </pc:sldChg>
      <pc:sldChg chg="add del">
        <pc:chgData name="Jennifer Mahan" userId="034b9c3c-b389-4f8f-bee2-8696a8ea05f1" providerId="ADAL" clId="{24AA8FC0-E975-4D44-ADE9-20FF86DA0CD8}" dt="2020-03-10T23:25:29.555" v="9118" actId="2696"/>
        <pc:sldMkLst>
          <pc:docMk/>
          <pc:sldMk cId="3152203387" sldId="753"/>
        </pc:sldMkLst>
      </pc:sldChg>
      <pc:sldChg chg="add del">
        <pc:chgData name="Jennifer Mahan" userId="034b9c3c-b389-4f8f-bee2-8696a8ea05f1" providerId="ADAL" clId="{24AA8FC0-E975-4D44-ADE9-20FF86DA0CD8}" dt="2020-03-10T23:28:05.724" v="9124"/>
        <pc:sldMkLst>
          <pc:docMk/>
          <pc:sldMk cId="3243465419" sldId="753"/>
        </pc:sldMkLst>
      </pc:sldChg>
      <pc:sldChg chg="modSp add">
        <pc:chgData name="Jennifer Mahan" userId="034b9c3c-b389-4f8f-bee2-8696a8ea05f1" providerId="ADAL" clId="{24AA8FC0-E975-4D44-ADE9-20FF86DA0CD8}" dt="2020-03-10T23:48:36.326" v="10261" actId="5793"/>
        <pc:sldMkLst>
          <pc:docMk/>
          <pc:sldMk cId="1875861183" sldId="754"/>
        </pc:sldMkLst>
        <pc:spChg chg="mod">
          <ac:chgData name="Jennifer Mahan" userId="034b9c3c-b389-4f8f-bee2-8696a8ea05f1" providerId="ADAL" clId="{24AA8FC0-E975-4D44-ADE9-20FF86DA0CD8}" dt="2020-03-10T23:48:36.326" v="10261" actId="5793"/>
          <ac:spMkLst>
            <pc:docMk/>
            <pc:sldMk cId="1875861183" sldId="754"/>
            <ac:spMk id="3" creationId="{0433B87D-BFFD-4059-A750-D986046E30A1}"/>
          </ac:spMkLst>
        </pc:spChg>
        <pc:spChg chg="mod">
          <ac:chgData name="Jennifer Mahan" userId="034b9c3c-b389-4f8f-bee2-8696a8ea05f1" providerId="ADAL" clId="{24AA8FC0-E975-4D44-ADE9-20FF86DA0CD8}" dt="2020-03-10T23:45:00.201" v="9789" actId="20577"/>
          <ac:spMkLst>
            <pc:docMk/>
            <pc:sldMk cId="1875861183" sldId="754"/>
            <ac:spMk id="4" creationId="{E667B0F0-64CA-44D4-91BE-DFCA51BB694F}"/>
          </ac:spMkLst>
        </pc:spChg>
      </pc:sldChg>
    </pc:docChg>
  </pc:docChgLst>
  <pc:docChgLst>
    <pc:chgData name="Guest User" userId="S::urn:spo:anon#2a42186d2856f8aafefe931842213636b67da8ea0dce125a6370afa7d6f623be::" providerId="AD" clId="Web-{24AAEAB9-E308-41E4-9472-D11BF76092EB}"/>
    <pc:docChg chg="modSld">
      <pc:chgData name="Guest User" userId="S::urn:spo:anon#2a42186d2856f8aafefe931842213636b67da8ea0dce125a6370afa7d6f623be::" providerId="AD" clId="Web-{24AAEAB9-E308-41E4-9472-D11BF76092EB}" dt="2020-03-11T15:08:20.314" v="22" actId="1076"/>
      <pc:docMkLst>
        <pc:docMk/>
      </pc:docMkLst>
      <pc:sldChg chg="modSp">
        <pc:chgData name="Guest User" userId="S::urn:spo:anon#2a42186d2856f8aafefe931842213636b67da8ea0dce125a6370afa7d6f623be::" providerId="AD" clId="Web-{24AAEAB9-E308-41E4-9472-D11BF76092EB}" dt="2020-03-11T15:08:20.314" v="22" actId="1076"/>
        <pc:sldMkLst>
          <pc:docMk/>
          <pc:sldMk cId="0" sldId="357"/>
        </pc:sldMkLst>
        <pc:spChg chg="mod">
          <ac:chgData name="Guest User" userId="S::urn:spo:anon#2a42186d2856f8aafefe931842213636b67da8ea0dce125a6370afa7d6f623be::" providerId="AD" clId="Web-{24AAEAB9-E308-41E4-9472-D11BF76092EB}" dt="2020-03-11T15:08:20.314" v="22" actId="1076"/>
          <ac:spMkLst>
            <pc:docMk/>
            <pc:sldMk cId="0" sldId="357"/>
            <ac:spMk id="2" creationId="{00000000-0000-0000-0000-000000000000}"/>
          </ac:spMkLst>
        </pc:spChg>
        <pc:spChg chg="mod">
          <ac:chgData name="Guest User" userId="S::urn:spo:anon#2a42186d2856f8aafefe931842213636b67da8ea0dce125a6370afa7d6f623be::" providerId="AD" clId="Web-{24AAEAB9-E308-41E4-9472-D11BF76092EB}" dt="2020-03-11T15:07:46.454" v="14" actId="1076"/>
          <ac:spMkLst>
            <pc:docMk/>
            <pc:sldMk cId="0" sldId="357"/>
            <ac:spMk id="7" creationId="{00000000-0000-0000-0000-000000000000}"/>
          </ac:spMkLst>
        </pc:spChg>
      </pc:sldChg>
    </pc:docChg>
  </pc:docChgLst>
  <pc:docChgLst>
    <pc:chgData name="Jennifer Mahan" userId="034b9c3c-b389-4f8f-bee2-8696a8ea05f1" providerId="ADAL" clId="{91F510BD-356B-4E7A-BF05-B11EE644C592}"/>
    <pc:docChg chg="undo custSel addSld delSld modSld sldOrd">
      <pc:chgData name="Jennifer Mahan" userId="034b9c3c-b389-4f8f-bee2-8696a8ea05f1" providerId="ADAL" clId="{91F510BD-356B-4E7A-BF05-B11EE644C592}" dt="2020-03-11T14:58:11.715" v="9475" actId="20577"/>
      <pc:docMkLst>
        <pc:docMk/>
      </pc:docMkLst>
      <pc:sldChg chg="modTransition">
        <pc:chgData name="Jennifer Mahan" userId="034b9c3c-b389-4f8f-bee2-8696a8ea05f1" providerId="ADAL" clId="{91F510BD-356B-4E7A-BF05-B11EE644C592}" dt="2020-03-11T14:56:21.779" v="9456"/>
        <pc:sldMkLst>
          <pc:docMk/>
          <pc:sldMk cId="0" sldId="265"/>
        </pc:sldMkLst>
      </pc:sldChg>
      <pc:sldChg chg="modTransition">
        <pc:chgData name="Jennifer Mahan" userId="034b9c3c-b389-4f8f-bee2-8696a8ea05f1" providerId="ADAL" clId="{91F510BD-356B-4E7A-BF05-B11EE644C592}" dt="2020-03-11T14:56:31.745" v="9457"/>
        <pc:sldMkLst>
          <pc:docMk/>
          <pc:sldMk cId="0" sldId="266"/>
        </pc:sldMkLst>
      </pc:sldChg>
      <pc:sldChg chg="del">
        <pc:chgData name="Jennifer Mahan" userId="034b9c3c-b389-4f8f-bee2-8696a8ea05f1" providerId="ADAL" clId="{91F510BD-356B-4E7A-BF05-B11EE644C592}" dt="2020-03-11T14:49:27.234" v="9044" actId="2696"/>
        <pc:sldMkLst>
          <pc:docMk/>
          <pc:sldMk cId="0" sldId="268"/>
        </pc:sldMkLst>
      </pc:sldChg>
      <pc:sldChg chg="modSp modNotesTx">
        <pc:chgData name="Jennifer Mahan" userId="034b9c3c-b389-4f8f-bee2-8696a8ea05f1" providerId="ADAL" clId="{91F510BD-356B-4E7A-BF05-B11EE644C592}" dt="2020-03-11T14:21:24.148" v="6720" actId="20577"/>
        <pc:sldMkLst>
          <pc:docMk/>
          <pc:sldMk cId="4119096379" sldId="359"/>
        </pc:sldMkLst>
        <pc:spChg chg="mod">
          <ac:chgData name="Jennifer Mahan" userId="034b9c3c-b389-4f8f-bee2-8696a8ea05f1" providerId="ADAL" clId="{91F510BD-356B-4E7A-BF05-B11EE644C592}" dt="2020-03-11T14:20:26.766" v="6571"/>
          <ac:spMkLst>
            <pc:docMk/>
            <pc:sldMk cId="4119096379" sldId="359"/>
            <ac:spMk id="6" creationId="{0270A3F6-3A99-4E58-A157-551CEF567540}"/>
          </ac:spMkLst>
        </pc:spChg>
      </pc:sldChg>
      <pc:sldChg chg="modSp modNotesTx">
        <pc:chgData name="Jennifer Mahan" userId="034b9c3c-b389-4f8f-bee2-8696a8ea05f1" providerId="ADAL" clId="{91F510BD-356B-4E7A-BF05-B11EE644C592}" dt="2020-03-11T14:31:46.127" v="8150" actId="20577"/>
        <pc:sldMkLst>
          <pc:docMk/>
          <pc:sldMk cId="704284054" sldId="360"/>
        </pc:sldMkLst>
        <pc:spChg chg="mod">
          <ac:chgData name="Jennifer Mahan" userId="034b9c3c-b389-4f8f-bee2-8696a8ea05f1" providerId="ADAL" clId="{91F510BD-356B-4E7A-BF05-B11EE644C592}" dt="2020-03-11T14:21:41.635" v="6755" actId="20577"/>
          <ac:spMkLst>
            <pc:docMk/>
            <pc:sldMk cId="704284054" sldId="360"/>
            <ac:spMk id="6" creationId="{00000000-0000-0000-0000-000000000000}"/>
          </ac:spMkLst>
        </pc:spChg>
        <pc:spChg chg="mod">
          <ac:chgData name="Jennifer Mahan" userId="034b9c3c-b389-4f8f-bee2-8696a8ea05f1" providerId="ADAL" clId="{91F510BD-356B-4E7A-BF05-B11EE644C592}" dt="2020-03-11T14:31:46.127" v="8150" actId="20577"/>
          <ac:spMkLst>
            <pc:docMk/>
            <pc:sldMk cId="704284054" sldId="360"/>
            <ac:spMk id="7" creationId="{00000000-0000-0000-0000-000000000000}"/>
          </ac:spMkLst>
        </pc:spChg>
      </pc:sldChg>
      <pc:sldChg chg="del">
        <pc:chgData name="Jennifer Mahan" userId="034b9c3c-b389-4f8f-bee2-8696a8ea05f1" providerId="ADAL" clId="{91F510BD-356B-4E7A-BF05-B11EE644C592}" dt="2020-03-11T14:49:43.916" v="9047" actId="2696"/>
        <pc:sldMkLst>
          <pc:docMk/>
          <pc:sldMk cId="4084382909" sldId="361"/>
        </pc:sldMkLst>
      </pc:sldChg>
      <pc:sldChg chg="del">
        <pc:chgData name="Jennifer Mahan" userId="034b9c3c-b389-4f8f-bee2-8696a8ea05f1" providerId="ADAL" clId="{91F510BD-356B-4E7A-BF05-B11EE644C592}" dt="2020-03-11T14:49:31.662" v="9045" actId="2696"/>
        <pc:sldMkLst>
          <pc:docMk/>
          <pc:sldMk cId="4091970971" sldId="363"/>
        </pc:sldMkLst>
      </pc:sldChg>
      <pc:sldChg chg="modSp modNotesTx">
        <pc:chgData name="Jennifer Mahan" userId="034b9c3c-b389-4f8f-bee2-8696a8ea05f1" providerId="ADAL" clId="{91F510BD-356B-4E7A-BF05-B11EE644C592}" dt="2020-03-11T13:55:22.285" v="6083" actId="20577"/>
        <pc:sldMkLst>
          <pc:docMk/>
          <pc:sldMk cId="1233973205" sldId="370"/>
        </pc:sldMkLst>
        <pc:spChg chg="mod">
          <ac:chgData name="Jennifer Mahan" userId="034b9c3c-b389-4f8f-bee2-8696a8ea05f1" providerId="ADAL" clId="{91F510BD-356B-4E7A-BF05-B11EE644C592}" dt="2020-03-11T13:30:38.802" v="5463" actId="14100"/>
          <ac:spMkLst>
            <pc:docMk/>
            <pc:sldMk cId="1233973205" sldId="370"/>
            <ac:spMk id="2" creationId="{00000000-0000-0000-0000-000000000000}"/>
          </ac:spMkLst>
        </pc:spChg>
        <pc:spChg chg="mod">
          <ac:chgData name="Jennifer Mahan" userId="034b9c3c-b389-4f8f-bee2-8696a8ea05f1" providerId="ADAL" clId="{91F510BD-356B-4E7A-BF05-B11EE644C592}" dt="2020-03-11T13:30:56.825" v="5466" actId="14100"/>
          <ac:spMkLst>
            <pc:docMk/>
            <pc:sldMk cId="1233973205" sldId="370"/>
            <ac:spMk id="3" creationId="{00000000-0000-0000-0000-000000000000}"/>
          </ac:spMkLst>
        </pc:spChg>
        <pc:spChg chg="mod">
          <ac:chgData name="Jennifer Mahan" userId="034b9c3c-b389-4f8f-bee2-8696a8ea05f1" providerId="ADAL" clId="{91F510BD-356B-4E7A-BF05-B11EE644C592}" dt="2020-03-11T13:30:51.671" v="5465" actId="14100"/>
          <ac:spMkLst>
            <pc:docMk/>
            <pc:sldMk cId="1233973205" sldId="370"/>
            <ac:spMk id="4" creationId="{9566F41A-5DBE-4D99-BAF7-C468C22702D0}"/>
          </ac:spMkLst>
        </pc:spChg>
        <pc:spChg chg="mod">
          <ac:chgData name="Jennifer Mahan" userId="034b9c3c-b389-4f8f-bee2-8696a8ea05f1" providerId="ADAL" clId="{91F510BD-356B-4E7A-BF05-B11EE644C592}" dt="2020-03-11T13:31:06.499" v="5468" actId="14100"/>
          <ac:spMkLst>
            <pc:docMk/>
            <pc:sldMk cId="1233973205" sldId="370"/>
            <ac:spMk id="5" creationId="{8FA3E24F-A2E8-4351-90B7-4B36EB3776E1}"/>
          </ac:spMkLst>
        </pc:spChg>
        <pc:spChg chg="mod">
          <ac:chgData name="Jennifer Mahan" userId="034b9c3c-b389-4f8f-bee2-8696a8ea05f1" providerId="ADAL" clId="{91F510BD-356B-4E7A-BF05-B11EE644C592}" dt="2020-03-11T13:34:46.173" v="5509" actId="20577"/>
          <ac:spMkLst>
            <pc:docMk/>
            <pc:sldMk cId="1233973205" sldId="370"/>
            <ac:spMk id="6" creationId="{EB612754-4D42-459D-99D0-EDC6D70AB5F1}"/>
          </ac:spMkLst>
        </pc:spChg>
      </pc:sldChg>
      <pc:sldChg chg="modNotesTx">
        <pc:chgData name="Jennifer Mahan" userId="034b9c3c-b389-4f8f-bee2-8696a8ea05f1" providerId="ADAL" clId="{91F510BD-356B-4E7A-BF05-B11EE644C592}" dt="2020-03-11T14:02:06.883" v="6513" actId="313"/>
        <pc:sldMkLst>
          <pc:docMk/>
          <pc:sldMk cId="2641212744" sldId="371"/>
        </pc:sldMkLst>
      </pc:sldChg>
      <pc:sldChg chg="ord">
        <pc:chgData name="Jennifer Mahan" userId="034b9c3c-b389-4f8f-bee2-8696a8ea05f1" providerId="ADAL" clId="{91F510BD-356B-4E7A-BF05-B11EE644C592}" dt="2020-03-11T14:47:01.313" v="8895"/>
        <pc:sldMkLst>
          <pc:docMk/>
          <pc:sldMk cId="2250983574" sldId="377"/>
        </pc:sldMkLst>
      </pc:sldChg>
      <pc:sldChg chg="modTransition">
        <pc:chgData name="Jennifer Mahan" userId="034b9c3c-b389-4f8f-bee2-8696a8ea05f1" providerId="ADAL" clId="{91F510BD-356B-4E7A-BF05-B11EE644C592}" dt="2020-03-11T14:19:22.585" v="6516"/>
        <pc:sldMkLst>
          <pc:docMk/>
          <pc:sldMk cId="2527722322" sldId="385"/>
        </pc:sldMkLst>
      </pc:sldChg>
      <pc:sldChg chg="modSp modNotesTx">
        <pc:chgData name="Jennifer Mahan" userId="034b9c3c-b389-4f8f-bee2-8696a8ea05f1" providerId="ADAL" clId="{91F510BD-356B-4E7A-BF05-B11EE644C592}" dt="2020-03-11T14:54:47.277" v="9452" actId="313"/>
        <pc:sldMkLst>
          <pc:docMk/>
          <pc:sldMk cId="2420435467" sldId="439"/>
        </pc:sldMkLst>
        <pc:spChg chg="mod">
          <ac:chgData name="Jennifer Mahan" userId="034b9c3c-b389-4f8f-bee2-8696a8ea05f1" providerId="ADAL" clId="{91F510BD-356B-4E7A-BF05-B11EE644C592}" dt="2020-03-11T14:52:08.854" v="9174" actId="14100"/>
          <ac:spMkLst>
            <pc:docMk/>
            <pc:sldMk cId="2420435467" sldId="439"/>
            <ac:spMk id="2" creationId="{00000000-0000-0000-0000-000000000000}"/>
          </ac:spMkLst>
        </pc:spChg>
      </pc:sldChg>
      <pc:sldChg chg="modTransition">
        <pc:chgData name="Jennifer Mahan" userId="034b9c3c-b389-4f8f-bee2-8696a8ea05f1" providerId="ADAL" clId="{91F510BD-356B-4E7A-BF05-B11EE644C592}" dt="2020-03-11T14:19:17.470" v="6515"/>
        <pc:sldMkLst>
          <pc:docMk/>
          <pc:sldMk cId="1139211462" sldId="709"/>
        </pc:sldMkLst>
      </pc:sldChg>
      <pc:sldChg chg="modSp modNotesTx">
        <pc:chgData name="Jennifer Mahan" userId="034b9c3c-b389-4f8f-bee2-8696a8ea05f1" providerId="ADAL" clId="{91F510BD-356B-4E7A-BF05-B11EE644C592}" dt="2020-03-11T14:41:14.090" v="8811" actId="6549"/>
        <pc:sldMkLst>
          <pc:docMk/>
          <pc:sldMk cId="2444122971" sldId="711"/>
        </pc:sldMkLst>
        <pc:spChg chg="mod">
          <ac:chgData name="Jennifer Mahan" userId="034b9c3c-b389-4f8f-bee2-8696a8ea05f1" providerId="ADAL" clId="{91F510BD-356B-4E7A-BF05-B11EE644C592}" dt="2020-03-11T14:40:14.485" v="8808" actId="113"/>
          <ac:spMkLst>
            <pc:docMk/>
            <pc:sldMk cId="2444122971" sldId="711"/>
            <ac:spMk id="3" creationId="{42AFDE6A-25AF-4D61-A2DA-D06098656082}"/>
          </ac:spMkLst>
        </pc:spChg>
      </pc:sldChg>
      <pc:sldChg chg="ord modNotesTx">
        <pc:chgData name="Jennifer Mahan" userId="034b9c3c-b389-4f8f-bee2-8696a8ea05f1" providerId="ADAL" clId="{91F510BD-356B-4E7A-BF05-B11EE644C592}" dt="2020-03-11T14:56:04.329" v="9454"/>
        <pc:sldMkLst>
          <pc:docMk/>
          <pc:sldMk cId="905607444" sldId="716"/>
        </pc:sldMkLst>
      </pc:sldChg>
      <pc:sldChg chg="modSp">
        <pc:chgData name="Jennifer Mahan" userId="034b9c3c-b389-4f8f-bee2-8696a8ea05f1" providerId="ADAL" clId="{91F510BD-356B-4E7A-BF05-B11EE644C592}" dt="2020-03-11T14:50:23.820" v="9113" actId="20577"/>
        <pc:sldMkLst>
          <pc:docMk/>
          <pc:sldMk cId="322978624" sldId="721"/>
        </pc:sldMkLst>
        <pc:spChg chg="mod">
          <ac:chgData name="Jennifer Mahan" userId="034b9c3c-b389-4f8f-bee2-8696a8ea05f1" providerId="ADAL" clId="{91F510BD-356B-4E7A-BF05-B11EE644C592}" dt="2020-03-11T14:50:23.820" v="9113" actId="20577"/>
          <ac:spMkLst>
            <pc:docMk/>
            <pc:sldMk cId="322978624" sldId="721"/>
            <ac:spMk id="4" creationId="{E0DA8F46-323D-43F6-A14F-53C372591B3B}"/>
          </ac:spMkLst>
        </pc:spChg>
      </pc:sldChg>
      <pc:sldChg chg="ord modNotesTx">
        <pc:chgData name="Jennifer Mahan" userId="034b9c3c-b389-4f8f-bee2-8696a8ea05f1" providerId="ADAL" clId="{91F510BD-356B-4E7A-BF05-B11EE644C592}" dt="2020-03-11T14:39:31.895" v="8807" actId="20577"/>
        <pc:sldMkLst>
          <pc:docMk/>
          <pc:sldMk cId="3023213686" sldId="722"/>
        </pc:sldMkLst>
      </pc:sldChg>
      <pc:sldChg chg="modNotesTx">
        <pc:chgData name="Jennifer Mahan" userId="034b9c3c-b389-4f8f-bee2-8696a8ea05f1" providerId="ADAL" clId="{91F510BD-356B-4E7A-BF05-B11EE644C592}" dt="2020-03-11T13:01:40.108" v="4974" actId="20577"/>
        <pc:sldMkLst>
          <pc:docMk/>
          <pc:sldMk cId="1377325875" sldId="724"/>
        </pc:sldMkLst>
      </pc:sldChg>
      <pc:sldChg chg="modNotesTx">
        <pc:chgData name="Jennifer Mahan" userId="034b9c3c-b389-4f8f-bee2-8696a8ea05f1" providerId="ADAL" clId="{91F510BD-356B-4E7A-BF05-B11EE644C592}" dt="2020-03-11T13:56:30.004" v="6162" actId="20577"/>
        <pc:sldMkLst>
          <pc:docMk/>
          <pc:sldMk cId="2369131078" sldId="725"/>
        </pc:sldMkLst>
      </pc:sldChg>
      <pc:sldChg chg="addSp delSp modSp">
        <pc:chgData name="Jennifer Mahan" userId="034b9c3c-b389-4f8f-bee2-8696a8ea05f1" providerId="ADAL" clId="{91F510BD-356B-4E7A-BF05-B11EE644C592}" dt="2020-03-11T14:58:11.715" v="9475" actId="20577"/>
        <pc:sldMkLst>
          <pc:docMk/>
          <pc:sldMk cId="1288278016" sldId="726"/>
        </pc:sldMkLst>
        <pc:spChg chg="mod">
          <ac:chgData name="Jennifer Mahan" userId="034b9c3c-b389-4f8f-bee2-8696a8ea05f1" providerId="ADAL" clId="{91F510BD-356B-4E7A-BF05-B11EE644C592}" dt="2020-03-11T14:58:11.715" v="9475" actId="20577"/>
          <ac:spMkLst>
            <pc:docMk/>
            <pc:sldMk cId="1288278016" sldId="726"/>
            <ac:spMk id="3" creationId="{17F5E3F2-0D3F-47EF-AABC-5A998B7BB346}"/>
          </ac:spMkLst>
        </pc:spChg>
        <pc:spChg chg="add del mod">
          <ac:chgData name="Jennifer Mahan" userId="034b9c3c-b389-4f8f-bee2-8696a8ea05f1" providerId="ADAL" clId="{91F510BD-356B-4E7A-BF05-B11EE644C592}" dt="2020-03-11T04:13:07.504" v="3518" actId="931"/>
          <ac:spMkLst>
            <pc:docMk/>
            <pc:sldMk cId="1288278016" sldId="726"/>
            <ac:spMk id="7" creationId="{E2860725-6BC0-4F08-9163-6BC8B60E0F65}"/>
          </ac:spMkLst>
        </pc:spChg>
        <pc:spChg chg="add del mod">
          <ac:chgData name="Jennifer Mahan" userId="034b9c3c-b389-4f8f-bee2-8696a8ea05f1" providerId="ADAL" clId="{91F510BD-356B-4E7A-BF05-B11EE644C592}" dt="2020-03-11T04:13:03.110" v="3512"/>
          <ac:spMkLst>
            <pc:docMk/>
            <pc:sldMk cId="1288278016" sldId="726"/>
            <ac:spMk id="8" creationId="{239589E7-65EB-42A1-880C-E994665F0399}"/>
          </ac:spMkLst>
        </pc:spChg>
        <pc:spChg chg="add del mod">
          <ac:chgData name="Jennifer Mahan" userId="034b9c3c-b389-4f8f-bee2-8696a8ea05f1" providerId="ADAL" clId="{91F510BD-356B-4E7A-BF05-B11EE644C592}" dt="2020-03-11T04:15:17.907" v="3585"/>
          <ac:spMkLst>
            <pc:docMk/>
            <pc:sldMk cId="1288278016" sldId="726"/>
            <ac:spMk id="11" creationId="{14F657D7-0568-4E27-AEBB-2C0E3AD2DED6}"/>
          </ac:spMkLst>
        </pc:spChg>
        <pc:picChg chg="add del mod">
          <ac:chgData name="Jennifer Mahan" userId="034b9c3c-b389-4f8f-bee2-8696a8ea05f1" providerId="ADAL" clId="{91F510BD-356B-4E7A-BF05-B11EE644C592}" dt="2020-03-11T04:13:07.504" v="3518" actId="931"/>
          <ac:picMkLst>
            <pc:docMk/>
            <pc:sldMk cId="1288278016" sldId="726"/>
            <ac:picMk id="6" creationId="{E72B7B5B-C909-4FF4-8DB8-3F988BE1C8D5}"/>
          </ac:picMkLst>
        </pc:picChg>
        <pc:picChg chg="add mod">
          <ac:chgData name="Jennifer Mahan" userId="034b9c3c-b389-4f8f-bee2-8696a8ea05f1" providerId="ADAL" clId="{91F510BD-356B-4E7A-BF05-B11EE644C592}" dt="2020-03-11T04:15:25.049" v="3586" actId="1076"/>
          <ac:picMkLst>
            <pc:docMk/>
            <pc:sldMk cId="1288278016" sldId="726"/>
            <ac:picMk id="10" creationId="{E06A5E26-226C-44BD-B41D-8BD46FDC8E94}"/>
          </ac:picMkLst>
        </pc:picChg>
      </pc:sldChg>
      <pc:sldChg chg="modSp">
        <pc:chgData name="Jennifer Mahan" userId="034b9c3c-b389-4f8f-bee2-8696a8ea05f1" providerId="ADAL" clId="{91F510BD-356B-4E7A-BF05-B11EE644C592}" dt="2020-03-11T03:39:04.366" v="3400"/>
        <pc:sldMkLst>
          <pc:docMk/>
          <pc:sldMk cId="564473777" sldId="727"/>
        </pc:sldMkLst>
        <pc:spChg chg="mod">
          <ac:chgData name="Jennifer Mahan" userId="034b9c3c-b389-4f8f-bee2-8696a8ea05f1" providerId="ADAL" clId="{91F510BD-356B-4E7A-BF05-B11EE644C592}" dt="2020-03-11T03:39:04.366" v="3400"/>
          <ac:spMkLst>
            <pc:docMk/>
            <pc:sldMk cId="564473777" sldId="727"/>
            <ac:spMk id="3" creationId="{0B191A07-E7CD-43D5-8A07-6075775AA491}"/>
          </ac:spMkLst>
        </pc:spChg>
      </pc:sldChg>
      <pc:sldChg chg="modSp modNotesTx">
        <pc:chgData name="Jennifer Mahan" userId="034b9c3c-b389-4f8f-bee2-8696a8ea05f1" providerId="ADAL" clId="{91F510BD-356B-4E7A-BF05-B11EE644C592}" dt="2020-03-11T13:59:45.820" v="6296" actId="20577"/>
        <pc:sldMkLst>
          <pc:docMk/>
          <pc:sldMk cId="3362072663" sldId="729"/>
        </pc:sldMkLst>
        <pc:spChg chg="mod">
          <ac:chgData name="Jennifer Mahan" userId="034b9c3c-b389-4f8f-bee2-8696a8ea05f1" providerId="ADAL" clId="{91F510BD-356B-4E7A-BF05-B11EE644C592}" dt="2020-03-11T13:59:45.820" v="6296" actId="20577"/>
          <ac:spMkLst>
            <pc:docMk/>
            <pc:sldMk cId="3362072663" sldId="729"/>
            <ac:spMk id="3" creationId="{00000000-0000-0000-0000-000000000000}"/>
          </ac:spMkLst>
        </pc:spChg>
        <pc:spChg chg="mod">
          <ac:chgData name="Jennifer Mahan" userId="034b9c3c-b389-4f8f-bee2-8696a8ea05f1" providerId="ADAL" clId="{91F510BD-356B-4E7A-BF05-B11EE644C592}" dt="2020-03-11T13:57:30.670" v="6182" actId="20577"/>
          <ac:spMkLst>
            <pc:docMk/>
            <pc:sldMk cId="3362072663" sldId="729"/>
            <ac:spMk id="53250" creationId="{00000000-0000-0000-0000-000000000000}"/>
          </ac:spMkLst>
        </pc:spChg>
      </pc:sldChg>
      <pc:sldChg chg="del">
        <pc:chgData name="Jennifer Mahan" userId="034b9c3c-b389-4f8f-bee2-8696a8ea05f1" providerId="ADAL" clId="{91F510BD-356B-4E7A-BF05-B11EE644C592}" dt="2020-03-11T14:49:36.229" v="9046" actId="2696"/>
        <pc:sldMkLst>
          <pc:docMk/>
          <pc:sldMk cId="0" sldId="730"/>
        </pc:sldMkLst>
      </pc:sldChg>
      <pc:sldChg chg="del modTransition modNotesTx">
        <pc:chgData name="Jennifer Mahan" userId="034b9c3c-b389-4f8f-bee2-8696a8ea05f1" providerId="ADAL" clId="{91F510BD-356B-4E7A-BF05-B11EE644C592}" dt="2020-03-11T14:55:42.657" v="9453" actId="2696"/>
        <pc:sldMkLst>
          <pc:docMk/>
          <pc:sldMk cId="0" sldId="733"/>
        </pc:sldMkLst>
      </pc:sldChg>
      <pc:sldChg chg="ord">
        <pc:chgData name="Jennifer Mahan" userId="034b9c3c-b389-4f8f-bee2-8696a8ea05f1" providerId="ADAL" clId="{91F510BD-356B-4E7A-BF05-B11EE644C592}" dt="2020-03-11T14:35:51.020" v="8558"/>
        <pc:sldMkLst>
          <pc:docMk/>
          <pc:sldMk cId="0" sldId="734"/>
        </pc:sldMkLst>
      </pc:sldChg>
      <pc:sldChg chg="modTransition">
        <pc:chgData name="Jennifer Mahan" userId="034b9c3c-b389-4f8f-bee2-8696a8ea05f1" providerId="ADAL" clId="{91F510BD-356B-4E7A-BF05-B11EE644C592}" dt="2020-03-11T14:56:19.340" v="9455"/>
        <pc:sldMkLst>
          <pc:docMk/>
          <pc:sldMk cId="0" sldId="739"/>
        </pc:sldMkLst>
      </pc:sldChg>
      <pc:sldChg chg="addSp modSp modNotesTx">
        <pc:chgData name="Jennifer Mahan" userId="034b9c3c-b389-4f8f-bee2-8696a8ea05f1" providerId="ADAL" clId="{91F510BD-356B-4E7A-BF05-B11EE644C592}" dt="2020-03-11T12:58:43.709" v="4463" actId="20577"/>
        <pc:sldMkLst>
          <pc:docMk/>
          <pc:sldMk cId="3297294023" sldId="741"/>
        </pc:sldMkLst>
        <pc:spChg chg="mod">
          <ac:chgData name="Jennifer Mahan" userId="034b9c3c-b389-4f8f-bee2-8696a8ea05f1" providerId="ADAL" clId="{91F510BD-356B-4E7A-BF05-B11EE644C592}" dt="2020-03-11T04:01:05.225" v="3479" actId="20577"/>
          <ac:spMkLst>
            <pc:docMk/>
            <pc:sldMk cId="3297294023" sldId="741"/>
            <ac:spMk id="3" creationId="{93F90DFC-3353-44C2-8B6A-BCC415A9FF71}"/>
          </ac:spMkLst>
        </pc:spChg>
        <pc:spChg chg="mod">
          <ac:chgData name="Jennifer Mahan" userId="034b9c3c-b389-4f8f-bee2-8696a8ea05f1" providerId="ADAL" clId="{91F510BD-356B-4E7A-BF05-B11EE644C592}" dt="2020-03-11T02:04:29.081" v="2211" actId="20577"/>
          <ac:spMkLst>
            <pc:docMk/>
            <pc:sldMk cId="3297294023" sldId="741"/>
            <ac:spMk id="4" creationId="{2DDD4344-58A6-454E-B2DB-9E5F92509BBC}"/>
          </ac:spMkLst>
        </pc:spChg>
        <pc:picChg chg="add mod">
          <ac:chgData name="Jennifer Mahan" userId="034b9c3c-b389-4f8f-bee2-8696a8ea05f1" providerId="ADAL" clId="{91F510BD-356B-4E7A-BF05-B11EE644C592}" dt="2020-03-11T04:07:03.198" v="3481" actId="1076"/>
          <ac:picMkLst>
            <pc:docMk/>
            <pc:sldMk cId="3297294023" sldId="741"/>
            <ac:picMk id="5" creationId="{8D173A8D-D603-43F1-B199-1A6B9D6EB420}"/>
          </ac:picMkLst>
        </pc:picChg>
      </pc:sldChg>
      <pc:sldChg chg="ord modNotesTx">
        <pc:chgData name="Jennifer Mahan" userId="034b9c3c-b389-4f8f-bee2-8696a8ea05f1" providerId="ADAL" clId="{91F510BD-356B-4E7A-BF05-B11EE644C592}" dt="2020-03-11T14:48:26.361" v="9043" actId="20577"/>
        <pc:sldMkLst>
          <pc:docMk/>
          <pc:sldMk cId="3790741160" sldId="742"/>
        </pc:sldMkLst>
      </pc:sldChg>
      <pc:sldChg chg="modSp ord">
        <pc:chgData name="Jennifer Mahan" userId="034b9c3c-b389-4f8f-bee2-8696a8ea05f1" providerId="ADAL" clId="{91F510BD-356B-4E7A-BF05-B11EE644C592}" dt="2020-03-11T14:46:52.719" v="8894"/>
        <pc:sldMkLst>
          <pc:docMk/>
          <pc:sldMk cId="2077198338" sldId="743"/>
        </pc:sldMkLst>
        <pc:spChg chg="mod">
          <ac:chgData name="Jennifer Mahan" userId="034b9c3c-b389-4f8f-bee2-8696a8ea05f1" providerId="ADAL" clId="{91F510BD-356B-4E7A-BF05-B11EE644C592}" dt="2020-03-11T03:40:29.716" v="3422" actId="20577"/>
          <ac:spMkLst>
            <pc:docMk/>
            <pc:sldMk cId="2077198338" sldId="743"/>
            <ac:spMk id="3" creationId="{38AECBE7-5372-43BC-8706-EFDE6AD60239}"/>
          </ac:spMkLst>
        </pc:spChg>
      </pc:sldChg>
      <pc:sldChg chg="delSp modSp modNotesTx">
        <pc:chgData name="Jennifer Mahan" userId="034b9c3c-b389-4f8f-bee2-8696a8ea05f1" providerId="ADAL" clId="{91F510BD-356B-4E7A-BF05-B11EE644C592}" dt="2020-03-11T12:49:10.940" v="3979" actId="20577"/>
        <pc:sldMkLst>
          <pc:docMk/>
          <pc:sldMk cId="4004471678" sldId="744"/>
        </pc:sldMkLst>
        <pc:picChg chg="mod">
          <ac:chgData name="Jennifer Mahan" userId="034b9c3c-b389-4f8f-bee2-8696a8ea05f1" providerId="ADAL" clId="{91F510BD-356B-4E7A-BF05-B11EE644C592}" dt="2020-03-11T01:35:41.347" v="2185" actId="1076"/>
          <ac:picMkLst>
            <pc:docMk/>
            <pc:sldMk cId="4004471678" sldId="744"/>
            <ac:picMk id="5" creationId="{A56A5833-C4FA-4F90-81CF-D23FA29BDE15}"/>
          </ac:picMkLst>
        </pc:picChg>
        <pc:picChg chg="mod">
          <ac:chgData name="Jennifer Mahan" userId="034b9c3c-b389-4f8f-bee2-8696a8ea05f1" providerId="ADAL" clId="{91F510BD-356B-4E7A-BF05-B11EE644C592}" dt="2020-03-11T01:35:43.328" v="2186" actId="1076"/>
          <ac:picMkLst>
            <pc:docMk/>
            <pc:sldMk cId="4004471678" sldId="744"/>
            <ac:picMk id="6" creationId="{9187F64E-6CD4-4699-B03D-779180FB65AE}"/>
          </ac:picMkLst>
        </pc:picChg>
        <pc:picChg chg="del">
          <ac:chgData name="Jennifer Mahan" userId="034b9c3c-b389-4f8f-bee2-8696a8ea05f1" providerId="ADAL" clId="{91F510BD-356B-4E7A-BF05-B11EE644C592}" dt="2020-03-11T01:03:47.882" v="0"/>
          <ac:picMkLst>
            <pc:docMk/>
            <pc:sldMk cId="4004471678" sldId="744"/>
            <ac:picMk id="7" creationId="{773F51E3-AD00-4407-8C07-D233D27FA4F4}"/>
          </ac:picMkLst>
        </pc:picChg>
      </pc:sldChg>
      <pc:sldChg chg="addSp modSp ord">
        <pc:chgData name="Jennifer Mahan" userId="034b9c3c-b389-4f8f-bee2-8696a8ea05f1" providerId="ADAL" clId="{91F510BD-356B-4E7A-BF05-B11EE644C592}" dt="2020-03-11T14:47:27.015" v="8905" actId="20577"/>
        <pc:sldMkLst>
          <pc:docMk/>
          <pc:sldMk cId="2350851451" sldId="745"/>
        </pc:sldMkLst>
        <pc:spChg chg="mod">
          <ac:chgData name="Jennifer Mahan" userId="034b9c3c-b389-4f8f-bee2-8696a8ea05f1" providerId="ADAL" clId="{91F510BD-356B-4E7A-BF05-B11EE644C592}" dt="2020-03-11T14:47:27.015" v="8905" actId="20577"/>
          <ac:spMkLst>
            <pc:docMk/>
            <pc:sldMk cId="2350851451" sldId="745"/>
            <ac:spMk id="3" creationId="{3E9F0F02-39A5-4097-AB44-AD0D78692F15}"/>
          </ac:spMkLst>
        </pc:spChg>
        <pc:spChg chg="add mod">
          <ac:chgData name="Jennifer Mahan" userId="034b9c3c-b389-4f8f-bee2-8696a8ea05f1" providerId="ADAL" clId="{91F510BD-356B-4E7A-BF05-B11EE644C592}" dt="2020-03-11T03:43:34.166" v="3434" actId="1076"/>
          <ac:spMkLst>
            <pc:docMk/>
            <pc:sldMk cId="2350851451" sldId="745"/>
            <ac:spMk id="7" creationId="{FE2C5FF0-D5CC-4DAB-A960-815D1D41B550}"/>
          </ac:spMkLst>
        </pc:spChg>
        <pc:spChg chg="add mod">
          <ac:chgData name="Jennifer Mahan" userId="034b9c3c-b389-4f8f-bee2-8696a8ea05f1" providerId="ADAL" clId="{91F510BD-356B-4E7A-BF05-B11EE644C592}" dt="2020-03-11T03:44:00.172" v="3435"/>
          <ac:spMkLst>
            <pc:docMk/>
            <pc:sldMk cId="2350851451" sldId="745"/>
            <ac:spMk id="8" creationId="{EB0BF482-9C81-4A09-8D6C-397BE02A4362}"/>
          </ac:spMkLst>
        </pc:spChg>
        <pc:picChg chg="add mod">
          <ac:chgData name="Jennifer Mahan" userId="034b9c3c-b389-4f8f-bee2-8696a8ea05f1" providerId="ADAL" clId="{91F510BD-356B-4E7A-BF05-B11EE644C592}" dt="2020-03-11T03:44:48.547" v="3441" actId="1076"/>
          <ac:picMkLst>
            <pc:docMk/>
            <pc:sldMk cId="2350851451" sldId="745"/>
            <ac:picMk id="6" creationId="{8DA5E2DA-841A-4A2A-93EF-189A9AD504E6}"/>
          </ac:picMkLst>
        </pc:picChg>
      </pc:sldChg>
      <pc:sldChg chg="addSp modSp modNotesTx">
        <pc:chgData name="Jennifer Mahan" userId="034b9c3c-b389-4f8f-bee2-8696a8ea05f1" providerId="ADAL" clId="{91F510BD-356B-4E7A-BF05-B11EE644C592}" dt="2020-03-11T13:13:57.741" v="5057" actId="20577"/>
        <pc:sldMkLst>
          <pc:docMk/>
          <pc:sldMk cId="2643683833" sldId="746"/>
        </pc:sldMkLst>
        <pc:spChg chg="mod">
          <ac:chgData name="Jennifer Mahan" userId="034b9c3c-b389-4f8f-bee2-8696a8ea05f1" providerId="ADAL" clId="{91F510BD-356B-4E7A-BF05-B11EE644C592}" dt="2020-03-11T01:36:48.679" v="2188" actId="20577"/>
          <ac:spMkLst>
            <pc:docMk/>
            <pc:sldMk cId="2643683833" sldId="746"/>
            <ac:spMk id="3" creationId="{793E1907-8808-42C5-9F6C-03269A4E1E17}"/>
          </ac:spMkLst>
        </pc:spChg>
        <pc:picChg chg="add mod">
          <ac:chgData name="Jennifer Mahan" userId="034b9c3c-b389-4f8f-bee2-8696a8ea05f1" providerId="ADAL" clId="{91F510BD-356B-4E7A-BF05-B11EE644C592}" dt="2020-03-11T02:05:34.867" v="2214" actId="1076"/>
          <ac:picMkLst>
            <pc:docMk/>
            <pc:sldMk cId="2643683833" sldId="746"/>
            <ac:picMk id="5" creationId="{6781B325-EB0D-43B0-88BA-3D6F512778F1}"/>
          </ac:picMkLst>
        </pc:picChg>
      </pc:sldChg>
      <pc:sldChg chg="modSp modNotesTx">
        <pc:chgData name="Jennifer Mahan" userId="034b9c3c-b389-4f8f-bee2-8696a8ea05f1" providerId="ADAL" clId="{91F510BD-356B-4E7A-BF05-B11EE644C592}" dt="2020-03-11T14:00:48.116" v="6394" actId="20577"/>
        <pc:sldMkLst>
          <pc:docMk/>
          <pc:sldMk cId="3254272768" sldId="747"/>
        </pc:sldMkLst>
        <pc:spChg chg="mod">
          <ac:chgData name="Jennifer Mahan" userId="034b9c3c-b389-4f8f-bee2-8696a8ea05f1" providerId="ADAL" clId="{91F510BD-356B-4E7A-BF05-B11EE644C592}" dt="2020-03-11T14:00:03.884" v="6297" actId="20577"/>
          <ac:spMkLst>
            <pc:docMk/>
            <pc:sldMk cId="3254272768" sldId="747"/>
            <ac:spMk id="3" creationId="{60A9FF89-BCF2-4264-8C6C-DC4820C87CD0}"/>
          </ac:spMkLst>
        </pc:spChg>
        <pc:spChg chg="mod">
          <ac:chgData name="Jennifer Mahan" userId="034b9c3c-b389-4f8f-bee2-8696a8ea05f1" providerId="ADAL" clId="{91F510BD-356B-4E7A-BF05-B11EE644C592}" dt="2020-03-11T13:58:20.119" v="6245" actId="20577"/>
          <ac:spMkLst>
            <pc:docMk/>
            <pc:sldMk cId="3254272768" sldId="747"/>
            <ac:spMk id="4" creationId="{4F4DAF26-24EB-4AA8-9E46-B64C8D8EC43A}"/>
          </ac:spMkLst>
        </pc:spChg>
      </pc:sldChg>
      <pc:sldChg chg="modSp modNotesTx">
        <pc:chgData name="Jennifer Mahan" userId="034b9c3c-b389-4f8f-bee2-8696a8ea05f1" providerId="ADAL" clId="{91F510BD-356B-4E7A-BF05-B11EE644C592}" dt="2020-03-11T13:41:56.972" v="5721" actId="20577"/>
        <pc:sldMkLst>
          <pc:docMk/>
          <pc:sldMk cId="3951406937" sldId="748"/>
        </pc:sldMkLst>
        <pc:spChg chg="mod">
          <ac:chgData name="Jennifer Mahan" userId="034b9c3c-b389-4f8f-bee2-8696a8ea05f1" providerId="ADAL" clId="{91F510BD-356B-4E7A-BF05-B11EE644C592}" dt="2020-03-11T02:10:17.323" v="2459" actId="20577"/>
          <ac:spMkLst>
            <pc:docMk/>
            <pc:sldMk cId="3951406937" sldId="748"/>
            <ac:spMk id="3" creationId="{AA423120-80F0-40C2-86CE-27E9D3BF37A0}"/>
          </ac:spMkLst>
        </pc:spChg>
      </pc:sldChg>
      <pc:sldChg chg="addSp modSp">
        <pc:chgData name="Jennifer Mahan" userId="034b9c3c-b389-4f8f-bee2-8696a8ea05f1" providerId="ADAL" clId="{91F510BD-356B-4E7A-BF05-B11EE644C592}" dt="2020-03-11T14:42:44.528" v="8840" actId="20577"/>
        <pc:sldMkLst>
          <pc:docMk/>
          <pc:sldMk cId="1321561767" sldId="749"/>
        </pc:sldMkLst>
        <pc:spChg chg="mod">
          <ac:chgData name="Jennifer Mahan" userId="034b9c3c-b389-4f8f-bee2-8696a8ea05f1" providerId="ADAL" clId="{91F510BD-356B-4E7A-BF05-B11EE644C592}" dt="2020-03-11T14:42:44.528" v="8840" actId="20577"/>
          <ac:spMkLst>
            <pc:docMk/>
            <pc:sldMk cId="1321561767" sldId="749"/>
            <ac:spMk id="3" creationId="{CA6D4A5F-B72F-48C6-B10C-30719AFD897E}"/>
          </ac:spMkLst>
        </pc:spChg>
        <pc:picChg chg="add mod">
          <ac:chgData name="Jennifer Mahan" userId="034b9c3c-b389-4f8f-bee2-8696a8ea05f1" providerId="ADAL" clId="{91F510BD-356B-4E7A-BF05-B11EE644C592}" dt="2020-03-11T01:04:14.048" v="4" actId="1076"/>
          <ac:picMkLst>
            <pc:docMk/>
            <pc:sldMk cId="1321561767" sldId="749"/>
            <ac:picMk id="5" creationId="{995BE69A-1209-4434-8FE6-DC957AFBA349}"/>
          </ac:picMkLst>
        </pc:picChg>
      </pc:sldChg>
      <pc:sldChg chg="addSp modSp">
        <pc:chgData name="Jennifer Mahan" userId="034b9c3c-b389-4f8f-bee2-8696a8ea05f1" providerId="ADAL" clId="{91F510BD-356B-4E7A-BF05-B11EE644C592}" dt="2020-03-11T03:50:09.877" v="3468" actId="20577"/>
        <pc:sldMkLst>
          <pc:docMk/>
          <pc:sldMk cId="1545875609" sldId="750"/>
        </pc:sldMkLst>
        <pc:spChg chg="mod">
          <ac:chgData name="Jennifer Mahan" userId="034b9c3c-b389-4f8f-bee2-8696a8ea05f1" providerId="ADAL" clId="{91F510BD-356B-4E7A-BF05-B11EE644C592}" dt="2020-03-11T03:50:09.877" v="3468" actId="20577"/>
          <ac:spMkLst>
            <pc:docMk/>
            <pc:sldMk cId="1545875609" sldId="750"/>
            <ac:spMk id="3" creationId="{22606F4E-9ACE-46B9-BEAE-9738FC0ECC39}"/>
          </ac:spMkLst>
        </pc:spChg>
        <pc:picChg chg="add mod">
          <ac:chgData name="Jennifer Mahan" userId="034b9c3c-b389-4f8f-bee2-8696a8ea05f1" providerId="ADAL" clId="{91F510BD-356B-4E7A-BF05-B11EE644C592}" dt="2020-03-11T03:49:44.124" v="3457" actId="1076"/>
          <ac:picMkLst>
            <pc:docMk/>
            <pc:sldMk cId="1545875609" sldId="750"/>
            <ac:picMk id="6" creationId="{DE63A60B-84C4-41DC-90C9-2CF62703920F}"/>
          </ac:picMkLst>
        </pc:picChg>
      </pc:sldChg>
      <pc:sldChg chg="modSp">
        <pc:chgData name="Jennifer Mahan" userId="034b9c3c-b389-4f8f-bee2-8696a8ea05f1" providerId="ADAL" clId="{91F510BD-356B-4E7A-BF05-B11EE644C592}" dt="2020-03-11T14:45:12.523" v="8876" actId="20577"/>
        <pc:sldMkLst>
          <pc:docMk/>
          <pc:sldMk cId="2391161776" sldId="751"/>
        </pc:sldMkLst>
        <pc:spChg chg="mod">
          <ac:chgData name="Jennifer Mahan" userId="034b9c3c-b389-4f8f-bee2-8696a8ea05f1" providerId="ADAL" clId="{91F510BD-356B-4E7A-BF05-B11EE644C592}" dt="2020-03-11T14:45:12.523" v="8876" actId="20577"/>
          <ac:spMkLst>
            <pc:docMk/>
            <pc:sldMk cId="2391161776" sldId="751"/>
            <ac:spMk id="3" creationId="{0AAF1BAB-7BA7-45D9-842A-F2E613F261A3}"/>
          </ac:spMkLst>
        </pc:spChg>
        <pc:spChg chg="mod">
          <ac:chgData name="Jennifer Mahan" userId="034b9c3c-b389-4f8f-bee2-8696a8ea05f1" providerId="ADAL" clId="{91F510BD-356B-4E7A-BF05-B11EE644C592}" dt="2020-03-11T02:50:46.143" v="2757" actId="20577"/>
          <ac:spMkLst>
            <pc:docMk/>
            <pc:sldMk cId="2391161776" sldId="751"/>
            <ac:spMk id="4" creationId="{C651EF78-AD10-49E1-A05B-8A42045B2B73}"/>
          </ac:spMkLst>
        </pc:spChg>
      </pc:sldChg>
      <pc:sldChg chg="addSp delSp modSp ord modNotesTx">
        <pc:chgData name="Jennifer Mahan" userId="034b9c3c-b389-4f8f-bee2-8696a8ea05f1" providerId="ADAL" clId="{91F510BD-356B-4E7A-BF05-B11EE644C592}" dt="2020-03-11T14:45:53.807" v="8879" actId="20577"/>
        <pc:sldMkLst>
          <pc:docMk/>
          <pc:sldMk cId="4254645650" sldId="752"/>
        </pc:sldMkLst>
        <pc:spChg chg="del">
          <ac:chgData name="Jennifer Mahan" userId="034b9c3c-b389-4f8f-bee2-8696a8ea05f1" providerId="ADAL" clId="{91F510BD-356B-4E7A-BF05-B11EE644C592}" dt="2020-03-11T01:08:30.577" v="12" actId="931"/>
          <ac:spMkLst>
            <pc:docMk/>
            <pc:sldMk cId="4254645650" sldId="752"/>
            <ac:spMk id="3" creationId="{3861F827-D725-429B-9549-193FB97E57D5}"/>
          </ac:spMkLst>
        </pc:spChg>
        <pc:spChg chg="mod">
          <ac:chgData name="Jennifer Mahan" userId="034b9c3c-b389-4f8f-bee2-8696a8ea05f1" providerId="ADAL" clId="{91F510BD-356B-4E7A-BF05-B11EE644C592}" dt="2020-03-11T14:45:53.807" v="8879" actId="20577"/>
          <ac:spMkLst>
            <pc:docMk/>
            <pc:sldMk cId="4254645650" sldId="752"/>
            <ac:spMk id="4" creationId="{0D6D410F-39B1-455E-9165-36E575384FAC}"/>
          </ac:spMkLst>
        </pc:spChg>
        <pc:spChg chg="add del mod">
          <ac:chgData name="Jennifer Mahan" userId="034b9c3c-b389-4f8f-bee2-8696a8ea05f1" providerId="ADAL" clId="{91F510BD-356B-4E7A-BF05-B11EE644C592}" dt="2020-03-11T01:09:16.832" v="19"/>
          <ac:spMkLst>
            <pc:docMk/>
            <pc:sldMk cId="4254645650" sldId="752"/>
            <ac:spMk id="7" creationId="{14970F8B-0BF8-4A40-92F8-5D0007BFB0DE}"/>
          </ac:spMkLst>
        </pc:spChg>
        <pc:spChg chg="add del mod">
          <ac:chgData name="Jennifer Mahan" userId="034b9c3c-b389-4f8f-bee2-8696a8ea05f1" providerId="ADAL" clId="{91F510BD-356B-4E7A-BF05-B11EE644C592}" dt="2020-03-11T01:11:48.282" v="243" actId="931"/>
          <ac:spMkLst>
            <pc:docMk/>
            <pc:sldMk cId="4254645650" sldId="752"/>
            <ac:spMk id="8" creationId="{109823E3-45B8-4011-A1EB-6D534830EB8D}"/>
          </ac:spMkLst>
        </pc:spChg>
        <pc:spChg chg="add mod">
          <ac:chgData name="Jennifer Mahan" userId="034b9c3c-b389-4f8f-bee2-8696a8ea05f1" providerId="ADAL" clId="{91F510BD-356B-4E7A-BF05-B11EE644C592}" dt="2020-03-11T03:21:40.588" v="3144" actId="6549"/>
          <ac:spMkLst>
            <pc:docMk/>
            <pc:sldMk cId="4254645650" sldId="752"/>
            <ac:spMk id="9" creationId="{64C99528-7486-415E-9C02-2276AC1C79A8}"/>
          </ac:spMkLst>
        </pc:spChg>
        <pc:picChg chg="add del mod">
          <ac:chgData name="Jennifer Mahan" userId="034b9c3c-b389-4f8f-bee2-8696a8ea05f1" providerId="ADAL" clId="{91F510BD-356B-4E7A-BF05-B11EE644C592}" dt="2020-03-11T01:09:28.504" v="20"/>
          <ac:picMkLst>
            <pc:docMk/>
            <pc:sldMk cId="4254645650" sldId="752"/>
            <ac:picMk id="6" creationId="{5D493A01-5F05-4E85-B04A-6DEA8DD31C53}"/>
          </ac:picMkLst>
        </pc:picChg>
        <pc:picChg chg="add mod">
          <ac:chgData name="Jennifer Mahan" userId="034b9c3c-b389-4f8f-bee2-8696a8ea05f1" providerId="ADAL" clId="{91F510BD-356B-4E7A-BF05-B11EE644C592}" dt="2020-03-11T01:11:49.750" v="245" actId="962"/>
          <ac:picMkLst>
            <pc:docMk/>
            <pc:sldMk cId="4254645650" sldId="752"/>
            <ac:picMk id="11" creationId="{4CEB3F4C-D05E-4FD1-8547-B5FF8EBD9213}"/>
          </ac:picMkLst>
        </pc:picChg>
      </pc:sldChg>
      <pc:sldChg chg="modSp modNotesTx">
        <pc:chgData name="Jennifer Mahan" userId="034b9c3c-b389-4f8f-bee2-8696a8ea05f1" providerId="ADAL" clId="{91F510BD-356B-4E7A-BF05-B11EE644C592}" dt="2020-03-11T14:46:09.115" v="8885" actId="20577"/>
        <pc:sldMkLst>
          <pc:docMk/>
          <pc:sldMk cId="1110572290" sldId="753"/>
        </pc:sldMkLst>
        <pc:spChg chg="mod">
          <ac:chgData name="Jennifer Mahan" userId="034b9c3c-b389-4f8f-bee2-8696a8ea05f1" providerId="ADAL" clId="{91F510BD-356B-4E7A-BF05-B11EE644C592}" dt="2020-03-11T01:21:55.649" v="1036" actId="20577"/>
          <ac:spMkLst>
            <pc:docMk/>
            <pc:sldMk cId="1110572290" sldId="753"/>
            <ac:spMk id="3" creationId="{3861F827-D725-429B-9549-193FB97E57D5}"/>
          </ac:spMkLst>
        </pc:spChg>
        <pc:spChg chg="mod">
          <ac:chgData name="Jennifer Mahan" userId="034b9c3c-b389-4f8f-bee2-8696a8ea05f1" providerId="ADAL" clId="{91F510BD-356B-4E7A-BF05-B11EE644C592}" dt="2020-03-11T14:46:09.115" v="8885" actId="20577"/>
          <ac:spMkLst>
            <pc:docMk/>
            <pc:sldMk cId="1110572290" sldId="753"/>
            <ac:spMk id="4" creationId="{0D6D410F-39B1-455E-9165-36E575384FAC}"/>
          </ac:spMkLst>
        </pc:spChg>
      </pc:sldChg>
      <pc:sldChg chg="addSp modSp">
        <pc:chgData name="Jennifer Mahan" userId="034b9c3c-b389-4f8f-bee2-8696a8ea05f1" providerId="ADAL" clId="{91F510BD-356B-4E7A-BF05-B11EE644C592}" dt="2020-03-11T14:46:26.384" v="8891" actId="20577"/>
        <pc:sldMkLst>
          <pc:docMk/>
          <pc:sldMk cId="1875861183" sldId="754"/>
        </pc:sldMkLst>
        <pc:spChg chg="mod">
          <ac:chgData name="Jennifer Mahan" userId="034b9c3c-b389-4f8f-bee2-8696a8ea05f1" providerId="ADAL" clId="{91F510BD-356B-4E7A-BF05-B11EE644C592}" dt="2020-03-11T14:46:26.384" v="8891" actId="20577"/>
          <ac:spMkLst>
            <pc:docMk/>
            <pc:sldMk cId="1875861183" sldId="754"/>
            <ac:spMk id="3" creationId="{0433B87D-BFFD-4059-A750-D986046E30A1}"/>
          </ac:spMkLst>
        </pc:spChg>
        <pc:picChg chg="add mod">
          <ac:chgData name="Jennifer Mahan" userId="034b9c3c-b389-4f8f-bee2-8696a8ea05f1" providerId="ADAL" clId="{91F510BD-356B-4E7A-BF05-B11EE644C592}" dt="2020-03-11T03:48:08.386" v="3445" actId="962"/>
          <ac:picMkLst>
            <pc:docMk/>
            <pc:sldMk cId="1875861183" sldId="754"/>
            <ac:picMk id="6" creationId="{E851CB8F-06BF-4C69-A483-5758AC6C2337}"/>
          </ac:picMkLst>
        </pc:picChg>
      </pc:sldChg>
      <pc:sldChg chg="modSp add ord">
        <pc:chgData name="Jennifer Mahan" userId="034b9c3c-b389-4f8f-bee2-8696a8ea05f1" providerId="ADAL" clId="{91F510BD-356B-4E7A-BF05-B11EE644C592}" dt="2020-03-11T14:46:03.376" v="8882" actId="20577"/>
        <pc:sldMkLst>
          <pc:docMk/>
          <pc:sldMk cId="2630337127" sldId="755"/>
        </pc:sldMkLst>
        <pc:spChg chg="mod">
          <ac:chgData name="Jennifer Mahan" userId="034b9c3c-b389-4f8f-bee2-8696a8ea05f1" providerId="ADAL" clId="{91F510BD-356B-4E7A-BF05-B11EE644C592}" dt="2020-03-11T01:35:05.782" v="2184" actId="6549"/>
          <ac:spMkLst>
            <pc:docMk/>
            <pc:sldMk cId="2630337127" sldId="755"/>
            <ac:spMk id="3" creationId="{AF626B65-6FF4-480B-8097-F4D4D267BCB4}"/>
          </ac:spMkLst>
        </pc:spChg>
        <pc:spChg chg="mod">
          <ac:chgData name="Jennifer Mahan" userId="034b9c3c-b389-4f8f-bee2-8696a8ea05f1" providerId="ADAL" clId="{91F510BD-356B-4E7A-BF05-B11EE644C592}" dt="2020-03-11T14:46:03.376" v="8882" actId="20577"/>
          <ac:spMkLst>
            <pc:docMk/>
            <pc:sldMk cId="2630337127" sldId="755"/>
            <ac:spMk id="4" creationId="{BAD9F49D-8604-4948-ADA5-6B9D98AB11D9}"/>
          </ac:spMkLst>
        </pc:spChg>
      </pc:sldChg>
      <pc:sldChg chg="modSp add">
        <pc:chgData name="Jennifer Mahan" userId="034b9c3c-b389-4f8f-bee2-8696a8ea05f1" providerId="ADAL" clId="{91F510BD-356B-4E7A-BF05-B11EE644C592}" dt="2020-03-11T03:37:46.134" v="3324" actId="5793"/>
        <pc:sldMkLst>
          <pc:docMk/>
          <pc:sldMk cId="993777118" sldId="756"/>
        </pc:sldMkLst>
        <pc:spChg chg="mod">
          <ac:chgData name="Jennifer Mahan" userId="034b9c3c-b389-4f8f-bee2-8696a8ea05f1" providerId="ADAL" clId="{91F510BD-356B-4E7A-BF05-B11EE644C592}" dt="2020-03-11T03:37:46.134" v="3324" actId="5793"/>
          <ac:spMkLst>
            <pc:docMk/>
            <pc:sldMk cId="993777118" sldId="756"/>
            <ac:spMk id="3" creationId="{9D8FC94D-BA8B-4CCB-B75E-F740A5D22054}"/>
          </ac:spMkLst>
        </pc:spChg>
        <pc:spChg chg="mod">
          <ac:chgData name="Jennifer Mahan" userId="034b9c3c-b389-4f8f-bee2-8696a8ea05f1" providerId="ADAL" clId="{91F510BD-356B-4E7A-BF05-B11EE644C592}" dt="2020-03-11T02:59:07.627" v="3009" actId="313"/>
          <ac:spMkLst>
            <pc:docMk/>
            <pc:sldMk cId="993777118" sldId="756"/>
            <ac:spMk id="4" creationId="{C6930821-FDD9-427C-8F35-174280BEF3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27275-F4EA-4681-A68D-A3C7EEE49BC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72112C9-2D98-483D-9AD0-3D6F6B4B1510}">
      <dgm:prSet phldrT="[Text]"/>
      <dgm:spPr/>
      <dgm:t>
        <a:bodyPr/>
        <a:lstStyle/>
        <a:p>
          <a:r>
            <a:rPr lang="en-US" b="1" dirty="0">
              <a:latin typeface="Calibri" pitchFamily="34" charset="0"/>
            </a:rPr>
            <a:t>HHS – </a:t>
          </a:r>
          <a:r>
            <a:rPr lang="en-US" dirty="0">
              <a:latin typeface="Calibri" pitchFamily="34" charset="0"/>
            </a:rPr>
            <a:t>Federal Health and Human Services</a:t>
          </a:r>
        </a:p>
        <a:p>
          <a:r>
            <a:rPr lang="en-US" dirty="0">
              <a:latin typeface="Calibri" pitchFamily="34" charset="0"/>
            </a:rPr>
            <a:t> </a:t>
          </a:r>
          <a:r>
            <a:rPr lang="en-US" b="1" dirty="0">
              <a:latin typeface="Calibri" pitchFamily="34" charset="0"/>
            </a:rPr>
            <a:t>CMS</a:t>
          </a:r>
          <a:r>
            <a:rPr lang="en-US" dirty="0">
              <a:latin typeface="Calibri" pitchFamily="34" charset="0"/>
            </a:rPr>
            <a:t> - Centers for Medicaid Services (</a:t>
          </a:r>
          <a:r>
            <a:rPr lang="en-US" i="1" dirty="0">
              <a:latin typeface="Calibri" pitchFamily="34" charset="0"/>
            </a:rPr>
            <a:t>Federal)</a:t>
          </a:r>
        </a:p>
      </dgm:t>
    </dgm:pt>
    <dgm:pt modelId="{10E361A8-9FDA-49BE-BF60-FD9F05A20992}" type="parTrans" cxnId="{17F39487-1053-4FEA-BD64-FB662936A020}">
      <dgm:prSet/>
      <dgm:spPr/>
      <dgm:t>
        <a:bodyPr/>
        <a:lstStyle/>
        <a:p>
          <a:endParaRPr lang="en-US"/>
        </a:p>
      </dgm:t>
    </dgm:pt>
    <dgm:pt modelId="{0289C520-7980-4096-B049-0F586FC15C31}" type="sibTrans" cxnId="{17F39487-1053-4FEA-BD64-FB662936A020}">
      <dgm:prSet/>
      <dgm:spPr/>
      <dgm:t>
        <a:bodyPr/>
        <a:lstStyle/>
        <a:p>
          <a:endParaRPr lang="en-US" dirty="0"/>
        </a:p>
      </dgm:t>
    </dgm:pt>
    <dgm:pt modelId="{61755BC7-9E45-4ABD-9A38-65546966519E}">
      <dgm:prSet phldrT="[Text]"/>
      <dgm:spPr/>
      <dgm:t>
        <a:bodyPr/>
        <a:lstStyle/>
        <a:p>
          <a:r>
            <a:rPr lang="en-US" b="1" dirty="0">
              <a:latin typeface="Calibri" pitchFamily="34" charset="0"/>
            </a:rPr>
            <a:t>DHHS</a:t>
          </a:r>
          <a:r>
            <a:rPr lang="en-US" dirty="0">
              <a:latin typeface="Calibri" pitchFamily="34" charset="0"/>
            </a:rPr>
            <a:t> – Department of Health and Human Services </a:t>
          </a:r>
          <a:r>
            <a:rPr lang="en-US" i="1" dirty="0">
              <a:latin typeface="Calibri" pitchFamily="34" charset="0"/>
            </a:rPr>
            <a:t>(State of NC)</a:t>
          </a:r>
        </a:p>
      </dgm:t>
    </dgm:pt>
    <dgm:pt modelId="{52A152DD-1DDC-43F6-B090-0C63F2FB04F1}" type="parTrans" cxnId="{684D9056-5518-42A7-A742-C1D8BB409CA8}">
      <dgm:prSet/>
      <dgm:spPr/>
      <dgm:t>
        <a:bodyPr/>
        <a:lstStyle/>
        <a:p>
          <a:endParaRPr lang="en-US"/>
        </a:p>
      </dgm:t>
    </dgm:pt>
    <dgm:pt modelId="{97F43F1F-8E36-49FA-AF10-B6FD18B4CAA5}" type="sibTrans" cxnId="{684D9056-5518-42A7-A742-C1D8BB409CA8}">
      <dgm:prSet/>
      <dgm:spPr/>
      <dgm:t>
        <a:bodyPr/>
        <a:lstStyle/>
        <a:p>
          <a:endParaRPr lang="en-US" dirty="0"/>
        </a:p>
      </dgm:t>
    </dgm:pt>
    <dgm:pt modelId="{ADDE7C4E-E4D8-45BF-92DC-4DA4765B674D}">
      <dgm:prSet phldrT="[Text]"/>
      <dgm:spPr/>
      <dgm:t>
        <a:bodyPr/>
        <a:lstStyle/>
        <a:p>
          <a:r>
            <a:rPr lang="en-US" b="1" dirty="0">
              <a:solidFill>
                <a:schemeClr val="tx1">
                  <a:lumMod val="75000"/>
                  <a:lumOff val="25000"/>
                </a:schemeClr>
              </a:solidFill>
              <a:latin typeface="Calibri" pitchFamily="34" charset="0"/>
            </a:rPr>
            <a:t>LME</a:t>
          </a:r>
          <a:r>
            <a:rPr lang="en-US" dirty="0">
              <a:solidFill>
                <a:schemeClr val="tx1">
                  <a:lumMod val="75000"/>
                  <a:lumOff val="25000"/>
                </a:schemeClr>
              </a:solidFill>
              <a:latin typeface="Calibri" pitchFamily="34" charset="0"/>
            </a:rPr>
            <a:t> - Local Management Entities/</a:t>
          </a:r>
          <a:br>
            <a:rPr lang="en-US" dirty="0">
              <a:solidFill>
                <a:schemeClr val="tx1">
                  <a:lumMod val="75000"/>
                  <a:lumOff val="25000"/>
                </a:schemeClr>
              </a:solidFill>
              <a:latin typeface="Calibri" pitchFamily="34" charset="0"/>
            </a:rPr>
          </a:br>
          <a:r>
            <a:rPr lang="en-US" b="1" dirty="0">
              <a:solidFill>
                <a:schemeClr val="tx1">
                  <a:lumMod val="75000"/>
                  <a:lumOff val="25000"/>
                </a:schemeClr>
              </a:solidFill>
              <a:latin typeface="Calibri" pitchFamily="34" charset="0"/>
            </a:rPr>
            <a:t>MCOs</a:t>
          </a:r>
          <a:r>
            <a:rPr lang="en-US" dirty="0">
              <a:solidFill>
                <a:schemeClr val="tx1">
                  <a:lumMod val="75000"/>
                  <a:lumOff val="25000"/>
                </a:schemeClr>
              </a:solidFill>
              <a:latin typeface="Calibri" pitchFamily="34" charset="0"/>
            </a:rPr>
            <a:t> - Managed Care Organizations </a:t>
          </a:r>
          <a:r>
            <a:rPr lang="en-US" b="0" i="1" dirty="0">
              <a:solidFill>
                <a:schemeClr val="tx1">
                  <a:lumMod val="75000"/>
                  <a:lumOff val="25000"/>
                </a:schemeClr>
              </a:solidFill>
              <a:latin typeface="Calibri" pitchFamily="34" charset="0"/>
            </a:rPr>
            <a:t>(County/Local)</a:t>
          </a:r>
        </a:p>
      </dgm:t>
    </dgm:pt>
    <dgm:pt modelId="{022FFF6B-772D-4C34-B32C-BC3A6BB50450}" type="parTrans" cxnId="{067030CB-6100-477F-8DA1-E6DEF2FFB9AF}">
      <dgm:prSet/>
      <dgm:spPr/>
      <dgm:t>
        <a:bodyPr/>
        <a:lstStyle/>
        <a:p>
          <a:endParaRPr lang="en-US"/>
        </a:p>
      </dgm:t>
    </dgm:pt>
    <dgm:pt modelId="{4782A11E-167C-4645-836A-5AEEDEBC36E4}" type="sibTrans" cxnId="{067030CB-6100-477F-8DA1-E6DEF2FFB9AF}">
      <dgm:prSet/>
      <dgm:spPr/>
      <dgm:t>
        <a:bodyPr/>
        <a:lstStyle/>
        <a:p>
          <a:endParaRPr lang="en-US" dirty="0"/>
        </a:p>
      </dgm:t>
    </dgm:pt>
    <dgm:pt modelId="{100FF888-BBF0-4499-8E09-947FEC79F5DE}">
      <dgm:prSet phldrT="[Text]"/>
      <dgm:spPr>
        <a:solidFill>
          <a:schemeClr val="accent5"/>
        </a:solidFill>
      </dgm:spPr>
      <dgm:t>
        <a:bodyPr/>
        <a:lstStyle/>
        <a:p>
          <a:r>
            <a:rPr lang="en-US" b="1" dirty="0">
              <a:latin typeface="Calibri" pitchFamily="34" charset="0"/>
            </a:rPr>
            <a:t>Service Providers </a:t>
          </a:r>
          <a:br>
            <a:rPr lang="en-US" dirty="0">
              <a:latin typeface="Calibri" pitchFamily="34" charset="0"/>
            </a:rPr>
          </a:br>
          <a:r>
            <a:rPr lang="en-US" i="1" dirty="0">
              <a:latin typeface="Calibri" pitchFamily="34" charset="0"/>
            </a:rPr>
            <a:t>(of which UNC, Autism Society, etc. are one of many</a:t>
          </a:r>
          <a:r>
            <a:rPr lang="en-US" i="1" dirty="0"/>
            <a:t>)</a:t>
          </a:r>
        </a:p>
      </dgm:t>
    </dgm:pt>
    <dgm:pt modelId="{4E21C5E5-362C-4E5E-91F7-A502EBB7318C}" type="parTrans" cxnId="{10E7EA1A-2BFA-4378-A69D-44227148EB18}">
      <dgm:prSet/>
      <dgm:spPr/>
      <dgm:t>
        <a:bodyPr/>
        <a:lstStyle/>
        <a:p>
          <a:endParaRPr lang="en-US"/>
        </a:p>
      </dgm:t>
    </dgm:pt>
    <dgm:pt modelId="{D7F7F6E5-4EB9-4751-BA0F-8AF9BD0C2C1B}" type="sibTrans" cxnId="{10E7EA1A-2BFA-4378-A69D-44227148EB18}">
      <dgm:prSet/>
      <dgm:spPr/>
      <dgm:t>
        <a:bodyPr/>
        <a:lstStyle/>
        <a:p>
          <a:endParaRPr lang="en-US" dirty="0"/>
        </a:p>
      </dgm:t>
    </dgm:pt>
    <dgm:pt modelId="{8AF5B6CD-48EC-430B-BB2B-57F7F16A716E}">
      <dgm:prSet phldrT="[Text]"/>
      <dgm:spPr/>
      <dgm:t>
        <a:bodyPr/>
        <a:lstStyle/>
        <a:p>
          <a:r>
            <a:rPr lang="en-US" b="1" dirty="0">
              <a:solidFill>
                <a:schemeClr val="tx1">
                  <a:lumMod val="75000"/>
                  <a:lumOff val="25000"/>
                </a:schemeClr>
              </a:solidFill>
              <a:latin typeface="Calibri" pitchFamily="34" charset="0"/>
            </a:rPr>
            <a:t>NC Medicaid – Division of Health Benefits/Division of Voc Rehab/Division</a:t>
          </a:r>
          <a:r>
            <a:rPr lang="en-US" dirty="0">
              <a:solidFill>
                <a:schemeClr val="tx1">
                  <a:lumMod val="75000"/>
                  <a:lumOff val="25000"/>
                </a:schemeClr>
              </a:solidFill>
              <a:latin typeface="Calibri" pitchFamily="34" charset="0"/>
            </a:rPr>
            <a:t> of </a:t>
          </a:r>
          <a:r>
            <a:rPr lang="en-US" b="1" dirty="0">
              <a:solidFill>
                <a:schemeClr val="tx1">
                  <a:lumMod val="75000"/>
                  <a:lumOff val="25000"/>
                </a:schemeClr>
              </a:solidFill>
              <a:latin typeface="Calibri" pitchFamily="34" charset="0"/>
            </a:rPr>
            <a:t>MH/DD/SAS</a:t>
          </a:r>
          <a:r>
            <a:rPr lang="en-US" dirty="0">
              <a:solidFill>
                <a:schemeClr val="tx1">
                  <a:lumMod val="75000"/>
                  <a:lumOff val="25000"/>
                </a:schemeClr>
              </a:solidFill>
              <a:latin typeface="Calibri" pitchFamily="34" charset="0"/>
            </a:rPr>
            <a:t> </a:t>
          </a:r>
          <a:r>
            <a:rPr lang="en-US" i="1" dirty="0">
              <a:solidFill>
                <a:schemeClr val="tx1">
                  <a:lumMod val="75000"/>
                  <a:lumOff val="25000"/>
                </a:schemeClr>
              </a:solidFill>
              <a:latin typeface="Calibri" pitchFamily="34" charset="0"/>
            </a:rPr>
            <a:t>(State)</a:t>
          </a:r>
        </a:p>
      </dgm:t>
    </dgm:pt>
    <dgm:pt modelId="{5B26418C-526F-4C0A-B313-F7A5485C6EC7}" type="parTrans" cxnId="{97BF5F71-015C-40B9-BFDE-E4D91C63C7D6}">
      <dgm:prSet/>
      <dgm:spPr/>
      <dgm:t>
        <a:bodyPr/>
        <a:lstStyle/>
        <a:p>
          <a:endParaRPr lang="en-US"/>
        </a:p>
      </dgm:t>
    </dgm:pt>
    <dgm:pt modelId="{7812F9F6-52EA-4035-A7DA-567DDFAB075D}" type="sibTrans" cxnId="{97BF5F71-015C-40B9-BFDE-E4D91C63C7D6}">
      <dgm:prSet/>
      <dgm:spPr/>
      <dgm:t>
        <a:bodyPr/>
        <a:lstStyle/>
        <a:p>
          <a:endParaRPr lang="en-US"/>
        </a:p>
      </dgm:t>
    </dgm:pt>
    <dgm:pt modelId="{1AA7A473-BF80-4896-931D-82CDEC45F6A9}" type="pres">
      <dgm:prSet presAssocID="{23927275-F4EA-4681-A68D-A3C7EEE49BC7}" presName="outerComposite" presStyleCnt="0">
        <dgm:presLayoutVars>
          <dgm:chMax val="5"/>
          <dgm:dir/>
          <dgm:resizeHandles val="exact"/>
        </dgm:presLayoutVars>
      </dgm:prSet>
      <dgm:spPr/>
    </dgm:pt>
    <dgm:pt modelId="{B959DF08-763D-4C90-AE27-4274F6D53834}" type="pres">
      <dgm:prSet presAssocID="{23927275-F4EA-4681-A68D-A3C7EEE49BC7}" presName="dummyMaxCanvas" presStyleCnt="0">
        <dgm:presLayoutVars/>
      </dgm:prSet>
      <dgm:spPr/>
    </dgm:pt>
    <dgm:pt modelId="{918703D6-BDAE-4527-8DC4-914E1682EE73}" type="pres">
      <dgm:prSet presAssocID="{23927275-F4EA-4681-A68D-A3C7EEE49BC7}" presName="FiveNodes_1" presStyleLbl="node1" presStyleIdx="0" presStyleCnt="5" custLinFactNeighborX="-10186" custLinFactNeighborY="-49603">
        <dgm:presLayoutVars>
          <dgm:bulletEnabled val="1"/>
        </dgm:presLayoutVars>
      </dgm:prSet>
      <dgm:spPr/>
    </dgm:pt>
    <dgm:pt modelId="{92DEBF08-797F-4CB0-9511-356753814A16}" type="pres">
      <dgm:prSet presAssocID="{23927275-F4EA-4681-A68D-A3C7EEE49BC7}" presName="FiveNodes_2" presStyleLbl="node1" presStyleIdx="1" presStyleCnt="5">
        <dgm:presLayoutVars>
          <dgm:bulletEnabled val="1"/>
        </dgm:presLayoutVars>
      </dgm:prSet>
      <dgm:spPr/>
    </dgm:pt>
    <dgm:pt modelId="{B51F7176-F602-4D82-95AF-6BD8A8128D10}" type="pres">
      <dgm:prSet presAssocID="{23927275-F4EA-4681-A68D-A3C7EEE49BC7}" presName="FiveNodes_3" presStyleLbl="node1" presStyleIdx="2" presStyleCnt="5" custScaleX="97453" custScaleY="80159" custLinFactNeighborX="10246" custLinFactNeighborY="83482">
        <dgm:presLayoutVars>
          <dgm:bulletEnabled val="1"/>
        </dgm:presLayoutVars>
      </dgm:prSet>
      <dgm:spPr/>
    </dgm:pt>
    <dgm:pt modelId="{2DEEF221-2BBF-4807-B858-6D1E22C3463D}" type="pres">
      <dgm:prSet presAssocID="{23927275-F4EA-4681-A68D-A3C7EEE49BC7}" presName="FiveNodes_4" presStyleLbl="node1" presStyleIdx="3" presStyleCnt="5" custLinFactNeighborX="9498" custLinFactNeighborY="75000">
        <dgm:presLayoutVars>
          <dgm:bulletEnabled val="1"/>
        </dgm:presLayoutVars>
      </dgm:prSet>
      <dgm:spPr/>
    </dgm:pt>
    <dgm:pt modelId="{977306EB-8EDD-47DE-A16A-828F01C68188}" type="pres">
      <dgm:prSet presAssocID="{23927275-F4EA-4681-A68D-A3C7EEE49BC7}" presName="FiveNodes_5" presStyleLbl="node1" presStyleIdx="4" presStyleCnt="5" custScaleX="95217" custScaleY="83532" custLinFactY="-100000" custLinFactNeighborX="-18051" custLinFactNeighborY="-138095">
        <dgm:presLayoutVars>
          <dgm:bulletEnabled val="1"/>
        </dgm:presLayoutVars>
      </dgm:prSet>
      <dgm:spPr/>
    </dgm:pt>
    <dgm:pt modelId="{B38B0B0C-7019-4741-916D-133CAB1250C9}" type="pres">
      <dgm:prSet presAssocID="{23927275-F4EA-4681-A68D-A3C7EEE49BC7}" presName="FiveConn_1-2" presStyleLbl="fgAccFollowNode1" presStyleIdx="0" presStyleCnt="4">
        <dgm:presLayoutVars>
          <dgm:bulletEnabled val="1"/>
        </dgm:presLayoutVars>
      </dgm:prSet>
      <dgm:spPr/>
    </dgm:pt>
    <dgm:pt modelId="{E7D43CC5-E739-46A1-88C4-B3A7B0F06DE0}" type="pres">
      <dgm:prSet presAssocID="{23927275-F4EA-4681-A68D-A3C7EEE49BC7}" presName="FiveConn_2-3" presStyleLbl="fgAccFollowNode1" presStyleIdx="1" presStyleCnt="4">
        <dgm:presLayoutVars>
          <dgm:bulletEnabled val="1"/>
        </dgm:presLayoutVars>
      </dgm:prSet>
      <dgm:spPr/>
    </dgm:pt>
    <dgm:pt modelId="{3907EEE8-A752-44ED-A2BA-612CF943CA53}" type="pres">
      <dgm:prSet presAssocID="{23927275-F4EA-4681-A68D-A3C7EEE49BC7}" presName="FiveConn_3-4" presStyleLbl="fgAccFollowNode1" presStyleIdx="2" presStyleCnt="4">
        <dgm:presLayoutVars>
          <dgm:bulletEnabled val="1"/>
        </dgm:presLayoutVars>
      </dgm:prSet>
      <dgm:spPr/>
    </dgm:pt>
    <dgm:pt modelId="{63C1A87E-0045-450A-BD26-631A6A45F625}" type="pres">
      <dgm:prSet presAssocID="{23927275-F4EA-4681-A68D-A3C7EEE49BC7}" presName="FiveConn_4-5" presStyleLbl="fgAccFollowNode1" presStyleIdx="3" presStyleCnt="4" custLinFactNeighborX="59046" custLinFactNeighborY="-36218">
        <dgm:presLayoutVars>
          <dgm:bulletEnabled val="1"/>
        </dgm:presLayoutVars>
      </dgm:prSet>
      <dgm:spPr/>
    </dgm:pt>
    <dgm:pt modelId="{D8534D9B-D7A2-4EED-B00E-29E42947C4A4}" type="pres">
      <dgm:prSet presAssocID="{23927275-F4EA-4681-A68D-A3C7EEE49BC7}" presName="FiveNodes_1_text" presStyleLbl="node1" presStyleIdx="4" presStyleCnt="5">
        <dgm:presLayoutVars>
          <dgm:bulletEnabled val="1"/>
        </dgm:presLayoutVars>
      </dgm:prSet>
      <dgm:spPr/>
    </dgm:pt>
    <dgm:pt modelId="{BE86FC88-123F-4CB7-9F5A-468A78A8E824}" type="pres">
      <dgm:prSet presAssocID="{23927275-F4EA-4681-A68D-A3C7EEE49BC7}" presName="FiveNodes_2_text" presStyleLbl="node1" presStyleIdx="4" presStyleCnt="5">
        <dgm:presLayoutVars>
          <dgm:bulletEnabled val="1"/>
        </dgm:presLayoutVars>
      </dgm:prSet>
      <dgm:spPr/>
    </dgm:pt>
    <dgm:pt modelId="{FB9B1A8A-10D3-479B-8C96-AF1838344FD2}" type="pres">
      <dgm:prSet presAssocID="{23927275-F4EA-4681-A68D-A3C7EEE49BC7}" presName="FiveNodes_3_text" presStyleLbl="node1" presStyleIdx="4" presStyleCnt="5">
        <dgm:presLayoutVars>
          <dgm:bulletEnabled val="1"/>
        </dgm:presLayoutVars>
      </dgm:prSet>
      <dgm:spPr/>
    </dgm:pt>
    <dgm:pt modelId="{D142C791-AD98-4081-82B9-A81A3D5FDB39}" type="pres">
      <dgm:prSet presAssocID="{23927275-F4EA-4681-A68D-A3C7EEE49BC7}" presName="FiveNodes_4_text" presStyleLbl="node1" presStyleIdx="4" presStyleCnt="5">
        <dgm:presLayoutVars>
          <dgm:bulletEnabled val="1"/>
        </dgm:presLayoutVars>
      </dgm:prSet>
      <dgm:spPr/>
    </dgm:pt>
    <dgm:pt modelId="{B2E44712-5636-4708-9CC8-15D551520B88}" type="pres">
      <dgm:prSet presAssocID="{23927275-F4EA-4681-A68D-A3C7EEE49BC7}" presName="FiveNodes_5_text" presStyleLbl="node1" presStyleIdx="4" presStyleCnt="5">
        <dgm:presLayoutVars>
          <dgm:bulletEnabled val="1"/>
        </dgm:presLayoutVars>
      </dgm:prSet>
      <dgm:spPr/>
    </dgm:pt>
  </dgm:ptLst>
  <dgm:cxnLst>
    <dgm:cxn modelId="{FE50CA03-7009-4553-9EF5-CC771A98D8F7}" type="presOf" srcId="{8AF5B6CD-48EC-430B-BB2B-57F7F16A716E}" destId="{B2E44712-5636-4708-9CC8-15D551520B88}" srcOrd="1" destOrd="0" presId="urn:microsoft.com/office/officeart/2005/8/layout/vProcess5"/>
    <dgm:cxn modelId="{4270CD04-357F-45BF-B31F-29DD9D1C460E}" type="presOf" srcId="{100FF888-BBF0-4499-8E09-947FEC79F5DE}" destId="{D142C791-AD98-4081-82B9-A81A3D5FDB39}" srcOrd="1" destOrd="0" presId="urn:microsoft.com/office/officeart/2005/8/layout/vProcess5"/>
    <dgm:cxn modelId="{7A739905-99E3-4E7E-8AED-1ECE0FAC9E3F}" type="presOf" srcId="{23927275-F4EA-4681-A68D-A3C7EEE49BC7}" destId="{1AA7A473-BF80-4896-931D-82CDEC45F6A9}" srcOrd="0" destOrd="0" presId="urn:microsoft.com/office/officeart/2005/8/layout/vProcess5"/>
    <dgm:cxn modelId="{3815C513-E659-4234-A1CB-CD1BAFA0A99A}" type="presOf" srcId="{8AF5B6CD-48EC-430B-BB2B-57F7F16A716E}" destId="{977306EB-8EDD-47DE-A16A-828F01C68188}" srcOrd="0" destOrd="0" presId="urn:microsoft.com/office/officeart/2005/8/layout/vProcess5"/>
    <dgm:cxn modelId="{DFA1CC13-B7E7-4E51-8A31-4400695305B1}" type="presOf" srcId="{ADDE7C4E-E4D8-45BF-92DC-4DA4765B674D}" destId="{B51F7176-F602-4D82-95AF-6BD8A8128D10}" srcOrd="0" destOrd="0" presId="urn:microsoft.com/office/officeart/2005/8/layout/vProcess5"/>
    <dgm:cxn modelId="{10E7EA1A-2BFA-4378-A69D-44227148EB18}" srcId="{23927275-F4EA-4681-A68D-A3C7EEE49BC7}" destId="{100FF888-BBF0-4499-8E09-947FEC79F5DE}" srcOrd="3" destOrd="0" parTransId="{4E21C5E5-362C-4E5E-91F7-A502EBB7318C}" sibTransId="{D7F7F6E5-4EB9-4751-BA0F-8AF9BD0C2C1B}"/>
    <dgm:cxn modelId="{13324022-FA75-435B-8C8C-EA2F79FAC3E5}" type="presOf" srcId="{61755BC7-9E45-4ABD-9A38-65546966519E}" destId="{BE86FC88-123F-4CB7-9F5A-468A78A8E824}" srcOrd="1" destOrd="0" presId="urn:microsoft.com/office/officeart/2005/8/layout/vProcess5"/>
    <dgm:cxn modelId="{9395F22B-7E38-4CA4-83FA-144C1CD3D0A8}" type="presOf" srcId="{61755BC7-9E45-4ABD-9A38-65546966519E}" destId="{92DEBF08-797F-4CB0-9511-356753814A16}" srcOrd="0" destOrd="0" presId="urn:microsoft.com/office/officeart/2005/8/layout/vProcess5"/>
    <dgm:cxn modelId="{96639364-ACEC-4F66-BD74-295A377C7837}" type="presOf" srcId="{372112C9-2D98-483D-9AD0-3D6F6B4B1510}" destId="{D8534D9B-D7A2-4EED-B00E-29E42947C4A4}" srcOrd="1" destOrd="0" presId="urn:microsoft.com/office/officeart/2005/8/layout/vProcess5"/>
    <dgm:cxn modelId="{F1EA1766-4243-4E9F-B824-FF39EEA2FD1F}" type="presOf" srcId="{D7F7F6E5-4EB9-4751-BA0F-8AF9BD0C2C1B}" destId="{63C1A87E-0045-450A-BD26-631A6A45F625}" srcOrd="0" destOrd="0" presId="urn:microsoft.com/office/officeart/2005/8/layout/vProcess5"/>
    <dgm:cxn modelId="{97BF5F71-015C-40B9-BFDE-E4D91C63C7D6}" srcId="{23927275-F4EA-4681-A68D-A3C7EEE49BC7}" destId="{8AF5B6CD-48EC-430B-BB2B-57F7F16A716E}" srcOrd="4" destOrd="0" parTransId="{5B26418C-526F-4C0A-B313-F7A5485C6EC7}" sibTransId="{7812F9F6-52EA-4035-A7DA-567DDFAB075D}"/>
    <dgm:cxn modelId="{684D9056-5518-42A7-A742-C1D8BB409CA8}" srcId="{23927275-F4EA-4681-A68D-A3C7EEE49BC7}" destId="{61755BC7-9E45-4ABD-9A38-65546966519E}" srcOrd="1" destOrd="0" parTransId="{52A152DD-1DDC-43F6-B090-0C63F2FB04F1}" sibTransId="{97F43F1F-8E36-49FA-AF10-B6FD18B4CAA5}"/>
    <dgm:cxn modelId="{17F39487-1053-4FEA-BD64-FB662936A020}" srcId="{23927275-F4EA-4681-A68D-A3C7EEE49BC7}" destId="{372112C9-2D98-483D-9AD0-3D6F6B4B1510}" srcOrd="0" destOrd="0" parTransId="{10E361A8-9FDA-49BE-BF60-FD9F05A20992}" sibTransId="{0289C520-7980-4096-B049-0F586FC15C31}"/>
    <dgm:cxn modelId="{7727C088-0878-4AC7-BECE-9792E96B130D}" type="presOf" srcId="{100FF888-BBF0-4499-8E09-947FEC79F5DE}" destId="{2DEEF221-2BBF-4807-B858-6D1E22C3463D}" srcOrd="0" destOrd="0" presId="urn:microsoft.com/office/officeart/2005/8/layout/vProcess5"/>
    <dgm:cxn modelId="{CBC3A88E-39B2-4FF4-9FB9-87638A2A8F2F}" type="presOf" srcId="{0289C520-7980-4096-B049-0F586FC15C31}" destId="{B38B0B0C-7019-4741-916D-133CAB1250C9}" srcOrd="0" destOrd="0" presId="urn:microsoft.com/office/officeart/2005/8/layout/vProcess5"/>
    <dgm:cxn modelId="{715687B9-D835-4528-81F2-44D1F4B65E9D}" type="presOf" srcId="{97F43F1F-8E36-49FA-AF10-B6FD18B4CAA5}" destId="{E7D43CC5-E739-46A1-88C4-B3A7B0F06DE0}" srcOrd="0" destOrd="0" presId="urn:microsoft.com/office/officeart/2005/8/layout/vProcess5"/>
    <dgm:cxn modelId="{60DFB6BC-5652-4000-BFA1-06AB31E187B3}" type="presOf" srcId="{4782A11E-167C-4645-836A-5AEEDEBC36E4}" destId="{3907EEE8-A752-44ED-A2BA-612CF943CA53}" srcOrd="0" destOrd="0" presId="urn:microsoft.com/office/officeart/2005/8/layout/vProcess5"/>
    <dgm:cxn modelId="{067030CB-6100-477F-8DA1-E6DEF2FFB9AF}" srcId="{23927275-F4EA-4681-A68D-A3C7EEE49BC7}" destId="{ADDE7C4E-E4D8-45BF-92DC-4DA4765B674D}" srcOrd="2" destOrd="0" parTransId="{022FFF6B-772D-4C34-B32C-BC3A6BB50450}" sibTransId="{4782A11E-167C-4645-836A-5AEEDEBC36E4}"/>
    <dgm:cxn modelId="{A3920CD6-810B-4B82-BA0B-D1869D3FAAF5}" type="presOf" srcId="{ADDE7C4E-E4D8-45BF-92DC-4DA4765B674D}" destId="{FB9B1A8A-10D3-479B-8C96-AF1838344FD2}" srcOrd="1" destOrd="0" presId="urn:microsoft.com/office/officeart/2005/8/layout/vProcess5"/>
    <dgm:cxn modelId="{CE7FBFE6-F4BD-46B9-BAD1-272018A0D993}" type="presOf" srcId="{372112C9-2D98-483D-9AD0-3D6F6B4B1510}" destId="{918703D6-BDAE-4527-8DC4-914E1682EE73}" srcOrd="0" destOrd="0" presId="urn:microsoft.com/office/officeart/2005/8/layout/vProcess5"/>
    <dgm:cxn modelId="{FD25BA04-10CD-4359-855A-BB56489FB47D}" type="presParOf" srcId="{1AA7A473-BF80-4896-931D-82CDEC45F6A9}" destId="{B959DF08-763D-4C90-AE27-4274F6D53834}" srcOrd="0" destOrd="0" presId="urn:microsoft.com/office/officeart/2005/8/layout/vProcess5"/>
    <dgm:cxn modelId="{491CD186-7590-41B6-840E-59DB243F6248}" type="presParOf" srcId="{1AA7A473-BF80-4896-931D-82CDEC45F6A9}" destId="{918703D6-BDAE-4527-8DC4-914E1682EE73}" srcOrd="1" destOrd="0" presId="urn:microsoft.com/office/officeart/2005/8/layout/vProcess5"/>
    <dgm:cxn modelId="{67AB3A9D-3485-4365-829C-8332446D8CB7}" type="presParOf" srcId="{1AA7A473-BF80-4896-931D-82CDEC45F6A9}" destId="{92DEBF08-797F-4CB0-9511-356753814A16}" srcOrd="2" destOrd="0" presId="urn:microsoft.com/office/officeart/2005/8/layout/vProcess5"/>
    <dgm:cxn modelId="{D9D10799-39A6-4B0F-8293-E5F8BD019A20}" type="presParOf" srcId="{1AA7A473-BF80-4896-931D-82CDEC45F6A9}" destId="{B51F7176-F602-4D82-95AF-6BD8A8128D10}" srcOrd="3" destOrd="0" presId="urn:microsoft.com/office/officeart/2005/8/layout/vProcess5"/>
    <dgm:cxn modelId="{AFC430FE-79E5-42DA-8CB7-3F8AC8AB01DE}" type="presParOf" srcId="{1AA7A473-BF80-4896-931D-82CDEC45F6A9}" destId="{2DEEF221-2BBF-4807-B858-6D1E22C3463D}" srcOrd="4" destOrd="0" presId="urn:microsoft.com/office/officeart/2005/8/layout/vProcess5"/>
    <dgm:cxn modelId="{34307F1E-0ACB-4BE4-8DE5-37B9F425ED52}" type="presParOf" srcId="{1AA7A473-BF80-4896-931D-82CDEC45F6A9}" destId="{977306EB-8EDD-47DE-A16A-828F01C68188}" srcOrd="5" destOrd="0" presId="urn:microsoft.com/office/officeart/2005/8/layout/vProcess5"/>
    <dgm:cxn modelId="{FDA0C9C5-D2C8-4335-A6B3-BDC603EF6C5D}" type="presParOf" srcId="{1AA7A473-BF80-4896-931D-82CDEC45F6A9}" destId="{B38B0B0C-7019-4741-916D-133CAB1250C9}" srcOrd="6" destOrd="0" presId="urn:microsoft.com/office/officeart/2005/8/layout/vProcess5"/>
    <dgm:cxn modelId="{E7C98FC5-EEFA-4A76-8167-6E79A7AF06C5}" type="presParOf" srcId="{1AA7A473-BF80-4896-931D-82CDEC45F6A9}" destId="{E7D43CC5-E739-46A1-88C4-B3A7B0F06DE0}" srcOrd="7" destOrd="0" presId="urn:microsoft.com/office/officeart/2005/8/layout/vProcess5"/>
    <dgm:cxn modelId="{D2AA8C75-89E5-4C27-A843-A7F7FB9A1E97}" type="presParOf" srcId="{1AA7A473-BF80-4896-931D-82CDEC45F6A9}" destId="{3907EEE8-A752-44ED-A2BA-612CF943CA53}" srcOrd="8" destOrd="0" presId="urn:microsoft.com/office/officeart/2005/8/layout/vProcess5"/>
    <dgm:cxn modelId="{E81A3FA6-2B13-4643-BAA3-E8BB17F5F835}" type="presParOf" srcId="{1AA7A473-BF80-4896-931D-82CDEC45F6A9}" destId="{63C1A87E-0045-450A-BD26-631A6A45F625}" srcOrd="9" destOrd="0" presId="urn:microsoft.com/office/officeart/2005/8/layout/vProcess5"/>
    <dgm:cxn modelId="{B4CD7C63-FB5E-499B-80E3-4BAA9F4EC7AE}" type="presParOf" srcId="{1AA7A473-BF80-4896-931D-82CDEC45F6A9}" destId="{D8534D9B-D7A2-4EED-B00E-29E42947C4A4}" srcOrd="10" destOrd="0" presId="urn:microsoft.com/office/officeart/2005/8/layout/vProcess5"/>
    <dgm:cxn modelId="{1F5A28DD-AC35-4451-82CC-252EBD650256}" type="presParOf" srcId="{1AA7A473-BF80-4896-931D-82CDEC45F6A9}" destId="{BE86FC88-123F-4CB7-9F5A-468A78A8E824}" srcOrd="11" destOrd="0" presId="urn:microsoft.com/office/officeart/2005/8/layout/vProcess5"/>
    <dgm:cxn modelId="{86BAFF8F-969B-41C5-8C10-0003413B71F3}" type="presParOf" srcId="{1AA7A473-BF80-4896-931D-82CDEC45F6A9}" destId="{FB9B1A8A-10D3-479B-8C96-AF1838344FD2}" srcOrd="12" destOrd="0" presId="urn:microsoft.com/office/officeart/2005/8/layout/vProcess5"/>
    <dgm:cxn modelId="{4C72E3D2-91C5-4037-9673-686DE5CBFF46}" type="presParOf" srcId="{1AA7A473-BF80-4896-931D-82CDEC45F6A9}" destId="{D142C791-AD98-4081-82B9-A81A3D5FDB39}" srcOrd="13" destOrd="0" presId="urn:microsoft.com/office/officeart/2005/8/layout/vProcess5"/>
    <dgm:cxn modelId="{D4136A6C-D04A-4740-BB6E-EDAE58F0C3FC}" type="presParOf" srcId="{1AA7A473-BF80-4896-931D-82CDEC45F6A9}" destId="{B2E44712-5636-4708-9CC8-15D551520B8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927275-F4EA-4681-A68D-A3C7EEE49BC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72112C9-2D98-483D-9AD0-3D6F6B4B1510}">
      <dgm:prSet phldrT="[Text]"/>
      <dgm:spPr/>
      <dgm:t>
        <a:bodyPr/>
        <a:lstStyle/>
        <a:p>
          <a:r>
            <a:rPr lang="en-US" b="1" dirty="0">
              <a:latin typeface="Calibri" pitchFamily="34" charset="0"/>
            </a:rPr>
            <a:t>HHS – </a:t>
          </a:r>
          <a:r>
            <a:rPr lang="en-US" dirty="0">
              <a:latin typeface="Calibri" pitchFamily="34" charset="0"/>
            </a:rPr>
            <a:t>Federal Health and Human Services</a:t>
          </a:r>
        </a:p>
        <a:p>
          <a:r>
            <a:rPr lang="en-US" dirty="0">
              <a:latin typeface="Calibri" pitchFamily="34" charset="0"/>
            </a:rPr>
            <a:t> </a:t>
          </a:r>
          <a:r>
            <a:rPr lang="en-US" b="1" dirty="0">
              <a:latin typeface="Calibri" pitchFamily="34" charset="0"/>
            </a:rPr>
            <a:t>CMS</a:t>
          </a:r>
          <a:r>
            <a:rPr lang="en-US" dirty="0">
              <a:latin typeface="Calibri" pitchFamily="34" charset="0"/>
            </a:rPr>
            <a:t> - Centers for Medicaid Services (</a:t>
          </a:r>
          <a:r>
            <a:rPr lang="en-US" i="1" dirty="0">
              <a:latin typeface="Calibri" pitchFamily="34" charset="0"/>
            </a:rPr>
            <a:t>Federal)</a:t>
          </a:r>
        </a:p>
      </dgm:t>
    </dgm:pt>
    <dgm:pt modelId="{10E361A8-9FDA-49BE-BF60-FD9F05A20992}" type="parTrans" cxnId="{17F39487-1053-4FEA-BD64-FB662936A020}">
      <dgm:prSet/>
      <dgm:spPr/>
      <dgm:t>
        <a:bodyPr/>
        <a:lstStyle/>
        <a:p>
          <a:endParaRPr lang="en-US"/>
        </a:p>
      </dgm:t>
    </dgm:pt>
    <dgm:pt modelId="{0289C520-7980-4096-B049-0F586FC15C31}" type="sibTrans" cxnId="{17F39487-1053-4FEA-BD64-FB662936A020}">
      <dgm:prSet/>
      <dgm:spPr/>
      <dgm:t>
        <a:bodyPr/>
        <a:lstStyle/>
        <a:p>
          <a:endParaRPr lang="en-US" dirty="0"/>
        </a:p>
      </dgm:t>
    </dgm:pt>
    <dgm:pt modelId="{61755BC7-9E45-4ABD-9A38-65546966519E}">
      <dgm:prSet phldrT="[Text]"/>
      <dgm:spPr/>
      <dgm:t>
        <a:bodyPr/>
        <a:lstStyle/>
        <a:p>
          <a:r>
            <a:rPr lang="en-US" b="1" dirty="0">
              <a:latin typeface="Calibri" pitchFamily="34" charset="0"/>
            </a:rPr>
            <a:t>DHHS</a:t>
          </a:r>
          <a:r>
            <a:rPr lang="en-US" dirty="0">
              <a:latin typeface="Calibri" pitchFamily="34" charset="0"/>
            </a:rPr>
            <a:t> – Department of Health and Human Services </a:t>
          </a:r>
          <a:r>
            <a:rPr lang="en-US" i="1" dirty="0">
              <a:latin typeface="Calibri" pitchFamily="34" charset="0"/>
            </a:rPr>
            <a:t>(State of NC)</a:t>
          </a:r>
        </a:p>
      </dgm:t>
    </dgm:pt>
    <dgm:pt modelId="{52A152DD-1DDC-43F6-B090-0C63F2FB04F1}" type="parTrans" cxnId="{684D9056-5518-42A7-A742-C1D8BB409CA8}">
      <dgm:prSet/>
      <dgm:spPr/>
      <dgm:t>
        <a:bodyPr/>
        <a:lstStyle/>
        <a:p>
          <a:endParaRPr lang="en-US"/>
        </a:p>
      </dgm:t>
    </dgm:pt>
    <dgm:pt modelId="{97F43F1F-8E36-49FA-AF10-B6FD18B4CAA5}" type="sibTrans" cxnId="{684D9056-5518-42A7-A742-C1D8BB409CA8}">
      <dgm:prSet/>
      <dgm:spPr/>
      <dgm:t>
        <a:bodyPr/>
        <a:lstStyle/>
        <a:p>
          <a:endParaRPr lang="en-US" dirty="0"/>
        </a:p>
      </dgm:t>
    </dgm:pt>
    <dgm:pt modelId="{ADDE7C4E-E4D8-45BF-92DC-4DA4765B674D}">
      <dgm:prSet phldrT="[Text]"/>
      <dgm:spPr/>
      <dgm:t>
        <a:bodyPr/>
        <a:lstStyle/>
        <a:p>
          <a:r>
            <a:rPr lang="en-US" b="1" dirty="0">
              <a:solidFill>
                <a:schemeClr val="tx1">
                  <a:lumMod val="75000"/>
                  <a:lumOff val="25000"/>
                </a:schemeClr>
              </a:solidFill>
              <a:latin typeface="Calibri" pitchFamily="34" charset="0"/>
            </a:rPr>
            <a:t>Maximus (Enrollment Broker working alongside DSS)</a:t>
          </a:r>
          <a:endParaRPr lang="en-US" b="0" i="1" dirty="0">
            <a:solidFill>
              <a:schemeClr val="tx1">
                <a:lumMod val="75000"/>
                <a:lumOff val="25000"/>
              </a:schemeClr>
            </a:solidFill>
            <a:latin typeface="Calibri" pitchFamily="34" charset="0"/>
          </a:endParaRPr>
        </a:p>
      </dgm:t>
    </dgm:pt>
    <dgm:pt modelId="{022FFF6B-772D-4C34-B32C-BC3A6BB50450}" type="parTrans" cxnId="{067030CB-6100-477F-8DA1-E6DEF2FFB9AF}">
      <dgm:prSet/>
      <dgm:spPr/>
      <dgm:t>
        <a:bodyPr/>
        <a:lstStyle/>
        <a:p>
          <a:endParaRPr lang="en-US"/>
        </a:p>
      </dgm:t>
    </dgm:pt>
    <dgm:pt modelId="{4782A11E-167C-4645-836A-5AEEDEBC36E4}" type="sibTrans" cxnId="{067030CB-6100-477F-8DA1-E6DEF2FFB9AF}">
      <dgm:prSet/>
      <dgm:spPr/>
      <dgm:t>
        <a:bodyPr/>
        <a:lstStyle/>
        <a:p>
          <a:endParaRPr lang="en-US" dirty="0"/>
        </a:p>
      </dgm:t>
    </dgm:pt>
    <dgm:pt modelId="{100FF888-BBF0-4499-8E09-947FEC79F5DE}">
      <dgm:prSet phldrT="[Text]"/>
      <dgm:spPr>
        <a:solidFill>
          <a:schemeClr val="accent5"/>
        </a:solidFill>
      </dgm:spPr>
      <dgm:t>
        <a:bodyPr/>
        <a:lstStyle/>
        <a:p>
          <a:pPr algn="ctr"/>
          <a:r>
            <a:rPr lang="en-US" b="1" dirty="0">
              <a:latin typeface="Calibri" pitchFamily="34" charset="0"/>
            </a:rPr>
            <a:t>Service Providers </a:t>
          </a:r>
          <a:br>
            <a:rPr lang="en-US" dirty="0">
              <a:latin typeface="Calibri" pitchFamily="34" charset="0"/>
            </a:rPr>
          </a:br>
          <a:endParaRPr lang="en-US" i="1" dirty="0"/>
        </a:p>
      </dgm:t>
    </dgm:pt>
    <dgm:pt modelId="{4E21C5E5-362C-4E5E-91F7-A502EBB7318C}" type="parTrans" cxnId="{10E7EA1A-2BFA-4378-A69D-44227148EB18}">
      <dgm:prSet/>
      <dgm:spPr/>
      <dgm:t>
        <a:bodyPr/>
        <a:lstStyle/>
        <a:p>
          <a:endParaRPr lang="en-US"/>
        </a:p>
      </dgm:t>
    </dgm:pt>
    <dgm:pt modelId="{D7F7F6E5-4EB9-4751-BA0F-8AF9BD0C2C1B}" type="sibTrans" cxnId="{10E7EA1A-2BFA-4378-A69D-44227148EB18}">
      <dgm:prSet/>
      <dgm:spPr/>
      <dgm:t>
        <a:bodyPr/>
        <a:lstStyle/>
        <a:p>
          <a:endParaRPr lang="en-US" dirty="0"/>
        </a:p>
      </dgm:t>
    </dgm:pt>
    <dgm:pt modelId="{8AF5B6CD-48EC-430B-BB2B-57F7F16A716E}">
      <dgm:prSet phldrT="[Text]"/>
      <dgm:spPr/>
      <dgm:t>
        <a:bodyPr/>
        <a:lstStyle/>
        <a:p>
          <a:r>
            <a:rPr lang="en-US" b="1" dirty="0">
              <a:solidFill>
                <a:schemeClr val="tx1">
                  <a:lumMod val="75000"/>
                  <a:lumOff val="25000"/>
                </a:schemeClr>
              </a:solidFill>
              <a:latin typeface="Calibri" pitchFamily="34" charset="0"/>
            </a:rPr>
            <a:t>NC Medicaid – Division of Health Benefits /Division of Voc Rehab/Division</a:t>
          </a:r>
          <a:r>
            <a:rPr lang="en-US" dirty="0">
              <a:solidFill>
                <a:schemeClr val="tx1">
                  <a:lumMod val="75000"/>
                  <a:lumOff val="25000"/>
                </a:schemeClr>
              </a:solidFill>
              <a:latin typeface="Calibri" pitchFamily="34" charset="0"/>
            </a:rPr>
            <a:t> of </a:t>
          </a:r>
          <a:r>
            <a:rPr lang="en-US" b="1" dirty="0">
              <a:solidFill>
                <a:schemeClr val="tx1">
                  <a:lumMod val="75000"/>
                  <a:lumOff val="25000"/>
                </a:schemeClr>
              </a:solidFill>
              <a:latin typeface="Calibri" pitchFamily="34" charset="0"/>
            </a:rPr>
            <a:t>MH/DD/SAS</a:t>
          </a:r>
          <a:r>
            <a:rPr lang="en-US" dirty="0">
              <a:solidFill>
                <a:schemeClr val="tx1">
                  <a:lumMod val="75000"/>
                  <a:lumOff val="25000"/>
                </a:schemeClr>
              </a:solidFill>
              <a:latin typeface="Calibri" pitchFamily="34" charset="0"/>
            </a:rPr>
            <a:t> </a:t>
          </a:r>
          <a:r>
            <a:rPr lang="en-US" i="1" dirty="0">
              <a:solidFill>
                <a:schemeClr val="tx1">
                  <a:lumMod val="75000"/>
                  <a:lumOff val="25000"/>
                </a:schemeClr>
              </a:solidFill>
              <a:latin typeface="Calibri" pitchFamily="34" charset="0"/>
            </a:rPr>
            <a:t>(State)</a:t>
          </a:r>
        </a:p>
      </dgm:t>
    </dgm:pt>
    <dgm:pt modelId="{5B26418C-526F-4C0A-B313-F7A5485C6EC7}" type="parTrans" cxnId="{97BF5F71-015C-40B9-BFDE-E4D91C63C7D6}">
      <dgm:prSet/>
      <dgm:spPr/>
      <dgm:t>
        <a:bodyPr/>
        <a:lstStyle/>
        <a:p>
          <a:endParaRPr lang="en-US"/>
        </a:p>
      </dgm:t>
    </dgm:pt>
    <dgm:pt modelId="{7812F9F6-52EA-4035-A7DA-567DDFAB075D}" type="sibTrans" cxnId="{97BF5F71-015C-40B9-BFDE-E4D91C63C7D6}">
      <dgm:prSet/>
      <dgm:spPr/>
      <dgm:t>
        <a:bodyPr/>
        <a:lstStyle/>
        <a:p>
          <a:endParaRPr lang="en-US"/>
        </a:p>
      </dgm:t>
    </dgm:pt>
    <dgm:pt modelId="{1AA7A473-BF80-4896-931D-82CDEC45F6A9}" type="pres">
      <dgm:prSet presAssocID="{23927275-F4EA-4681-A68D-A3C7EEE49BC7}" presName="outerComposite" presStyleCnt="0">
        <dgm:presLayoutVars>
          <dgm:chMax val="5"/>
          <dgm:dir/>
          <dgm:resizeHandles val="exact"/>
        </dgm:presLayoutVars>
      </dgm:prSet>
      <dgm:spPr/>
    </dgm:pt>
    <dgm:pt modelId="{B959DF08-763D-4C90-AE27-4274F6D53834}" type="pres">
      <dgm:prSet presAssocID="{23927275-F4EA-4681-A68D-A3C7EEE49BC7}" presName="dummyMaxCanvas" presStyleCnt="0">
        <dgm:presLayoutVars/>
      </dgm:prSet>
      <dgm:spPr/>
    </dgm:pt>
    <dgm:pt modelId="{918703D6-BDAE-4527-8DC4-914E1682EE73}" type="pres">
      <dgm:prSet presAssocID="{23927275-F4EA-4681-A68D-A3C7EEE49BC7}" presName="FiveNodes_1" presStyleLbl="node1" presStyleIdx="0" presStyleCnt="5" custScaleX="100492" custScaleY="73817" custLinFactNeighborX="-10186" custLinFactNeighborY="-49603">
        <dgm:presLayoutVars>
          <dgm:bulletEnabled val="1"/>
        </dgm:presLayoutVars>
      </dgm:prSet>
      <dgm:spPr/>
    </dgm:pt>
    <dgm:pt modelId="{92DEBF08-797F-4CB0-9511-356753814A16}" type="pres">
      <dgm:prSet presAssocID="{23927275-F4EA-4681-A68D-A3C7EEE49BC7}" presName="FiveNodes_2" presStyleLbl="node1" presStyleIdx="1" presStyleCnt="5" custScaleX="92942" custScaleY="88677" custLinFactNeighborX="-4261" custLinFactNeighborY="-41692">
        <dgm:presLayoutVars>
          <dgm:bulletEnabled val="1"/>
        </dgm:presLayoutVars>
      </dgm:prSet>
      <dgm:spPr/>
    </dgm:pt>
    <dgm:pt modelId="{B51F7176-F602-4D82-95AF-6BD8A8128D10}" type="pres">
      <dgm:prSet presAssocID="{23927275-F4EA-4681-A68D-A3C7EEE49BC7}" presName="FiveNodes_3" presStyleLbl="node1" presStyleIdx="2" presStyleCnt="5" custScaleX="97453" custScaleY="80159" custLinFactNeighborX="14723" custLinFactNeighborY="23194">
        <dgm:presLayoutVars>
          <dgm:bulletEnabled val="1"/>
        </dgm:presLayoutVars>
      </dgm:prSet>
      <dgm:spPr/>
    </dgm:pt>
    <dgm:pt modelId="{2DEEF221-2BBF-4807-B858-6D1E22C3463D}" type="pres">
      <dgm:prSet presAssocID="{23927275-F4EA-4681-A68D-A3C7EEE49BC7}" presName="FiveNodes_4" presStyleLbl="node1" presStyleIdx="3" presStyleCnt="5" custScaleX="100000" custScaleY="74543" custLinFactY="40110" custLinFactNeighborX="5155" custLinFactNeighborY="100000">
        <dgm:presLayoutVars>
          <dgm:bulletEnabled val="1"/>
        </dgm:presLayoutVars>
      </dgm:prSet>
      <dgm:spPr/>
    </dgm:pt>
    <dgm:pt modelId="{977306EB-8EDD-47DE-A16A-828F01C68188}" type="pres">
      <dgm:prSet presAssocID="{23927275-F4EA-4681-A68D-A3C7EEE49BC7}" presName="FiveNodes_5" presStyleLbl="node1" presStyleIdx="4" presStyleCnt="5" custScaleX="95217" custScaleY="83532" custLinFactY="-100000" custLinFactNeighborX="-16184" custLinFactNeighborY="-192826">
        <dgm:presLayoutVars>
          <dgm:bulletEnabled val="1"/>
        </dgm:presLayoutVars>
      </dgm:prSet>
      <dgm:spPr/>
    </dgm:pt>
    <dgm:pt modelId="{B38B0B0C-7019-4741-916D-133CAB1250C9}" type="pres">
      <dgm:prSet presAssocID="{23927275-F4EA-4681-A68D-A3C7EEE49BC7}" presName="FiveConn_1-2" presStyleLbl="fgAccFollowNode1" presStyleIdx="0" presStyleCnt="4" custLinFactNeighborX="-48642" custLinFactNeighborY="-53159">
        <dgm:presLayoutVars>
          <dgm:bulletEnabled val="1"/>
        </dgm:presLayoutVars>
      </dgm:prSet>
      <dgm:spPr/>
    </dgm:pt>
    <dgm:pt modelId="{E7D43CC5-E739-46A1-88C4-B3A7B0F06DE0}" type="pres">
      <dgm:prSet presAssocID="{23927275-F4EA-4681-A68D-A3C7EEE49BC7}" presName="FiveConn_2-3" presStyleLbl="fgAccFollowNode1" presStyleIdx="1" presStyleCnt="4" custLinFactX="-61559" custLinFactNeighborX="-100000" custLinFactNeighborY="-86860">
        <dgm:presLayoutVars>
          <dgm:bulletEnabled val="1"/>
        </dgm:presLayoutVars>
      </dgm:prSet>
      <dgm:spPr/>
    </dgm:pt>
    <dgm:pt modelId="{3907EEE8-A752-44ED-A2BA-612CF943CA53}" type="pres">
      <dgm:prSet presAssocID="{23927275-F4EA-4681-A68D-A3C7EEE49BC7}" presName="FiveConn_3-4" presStyleLbl="fgAccFollowNode1" presStyleIdx="2" presStyleCnt="4" custLinFactY="-21265" custLinFactNeighborX="-51933" custLinFactNeighborY="-100000">
        <dgm:presLayoutVars>
          <dgm:bulletEnabled val="1"/>
        </dgm:presLayoutVars>
      </dgm:prSet>
      <dgm:spPr/>
    </dgm:pt>
    <dgm:pt modelId="{63C1A87E-0045-450A-BD26-631A6A45F625}" type="pres">
      <dgm:prSet presAssocID="{23927275-F4EA-4681-A68D-A3C7EEE49BC7}" presName="FiveConn_4-5" presStyleLbl="fgAccFollowNode1" presStyleIdx="3" presStyleCnt="4" custLinFactX="-24850" custLinFactNeighborX="-100000" custLinFactNeighborY="50324">
        <dgm:presLayoutVars>
          <dgm:bulletEnabled val="1"/>
        </dgm:presLayoutVars>
      </dgm:prSet>
      <dgm:spPr/>
    </dgm:pt>
    <dgm:pt modelId="{D8534D9B-D7A2-4EED-B00E-29E42947C4A4}" type="pres">
      <dgm:prSet presAssocID="{23927275-F4EA-4681-A68D-A3C7EEE49BC7}" presName="FiveNodes_1_text" presStyleLbl="node1" presStyleIdx="4" presStyleCnt="5">
        <dgm:presLayoutVars>
          <dgm:bulletEnabled val="1"/>
        </dgm:presLayoutVars>
      </dgm:prSet>
      <dgm:spPr/>
    </dgm:pt>
    <dgm:pt modelId="{BE86FC88-123F-4CB7-9F5A-468A78A8E824}" type="pres">
      <dgm:prSet presAssocID="{23927275-F4EA-4681-A68D-A3C7EEE49BC7}" presName="FiveNodes_2_text" presStyleLbl="node1" presStyleIdx="4" presStyleCnt="5">
        <dgm:presLayoutVars>
          <dgm:bulletEnabled val="1"/>
        </dgm:presLayoutVars>
      </dgm:prSet>
      <dgm:spPr/>
    </dgm:pt>
    <dgm:pt modelId="{FB9B1A8A-10D3-479B-8C96-AF1838344FD2}" type="pres">
      <dgm:prSet presAssocID="{23927275-F4EA-4681-A68D-A3C7EEE49BC7}" presName="FiveNodes_3_text" presStyleLbl="node1" presStyleIdx="4" presStyleCnt="5">
        <dgm:presLayoutVars>
          <dgm:bulletEnabled val="1"/>
        </dgm:presLayoutVars>
      </dgm:prSet>
      <dgm:spPr/>
    </dgm:pt>
    <dgm:pt modelId="{D142C791-AD98-4081-82B9-A81A3D5FDB39}" type="pres">
      <dgm:prSet presAssocID="{23927275-F4EA-4681-A68D-A3C7EEE49BC7}" presName="FiveNodes_4_text" presStyleLbl="node1" presStyleIdx="4" presStyleCnt="5">
        <dgm:presLayoutVars>
          <dgm:bulletEnabled val="1"/>
        </dgm:presLayoutVars>
      </dgm:prSet>
      <dgm:spPr/>
    </dgm:pt>
    <dgm:pt modelId="{B2E44712-5636-4708-9CC8-15D551520B88}" type="pres">
      <dgm:prSet presAssocID="{23927275-F4EA-4681-A68D-A3C7EEE49BC7}" presName="FiveNodes_5_text" presStyleLbl="node1" presStyleIdx="4" presStyleCnt="5">
        <dgm:presLayoutVars>
          <dgm:bulletEnabled val="1"/>
        </dgm:presLayoutVars>
      </dgm:prSet>
      <dgm:spPr/>
    </dgm:pt>
  </dgm:ptLst>
  <dgm:cxnLst>
    <dgm:cxn modelId="{FE50CA03-7009-4553-9EF5-CC771A98D8F7}" type="presOf" srcId="{8AF5B6CD-48EC-430B-BB2B-57F7F16A716E}" destId="{B2E44712-5636-4708-9CC8-15D551520B88}" srcOrd="1" destOrd="0" presId="urn:microsoft.com/office/officeart/2005/8/layout/vProcess5"/>
    <dgm:cxn modelId="{4270CD04-357F-45BF-B31F-29DD9D1C460E}" type="presOf" srcId="{100FF888-BBF0-4499-8E09-947FEC79F5DE}" destId="{D142C791-AD98-4081-82B9-A81A3D5FDB39}" srcOrd="1" destOrd="0" presId="urn:microsoft.com/office/officeart/2005/8/layout/vProcess5"/>
    <dgm:cxn modelId="{7A739905-99E3-4E7E-8AED-1ECE0FAC9E3F}" type="presOf" srcId="{23927275-F4EA-4681-A68D-A3C7EEE49BC7}" destId="{1AA7A473-BF80-4896-931D-82CDEC45F6A9}" srcOrd="0" destOrd="0" presId="urn:microsoft.com/office/officeart/2005/8/layout/vProcess5"/>
    <dgm:cxn modelId="{3815C513-E659-4234-A1CB-CD1BAFA0A99A}" type="presOf" srcId="{8AF5B6CD-48EC-430B-BB2B-57F7F16A716E}" destId="{977306EB-8EDD-47DE-A16A-828F01C68188}" srcOrd="0" destOrd="0" presId="urn:microsoft.com/office/officeart/2005/8/layout/vProcess5"/>
    <dgm:cxn modelId="{DFA1CC13-B7E7-4E51-8A31-4400695305B1}" type="presOf" srcId="{ADDE7C4E-E4D8-45BF-92DC-4DA4765B674D}" destId="{B51F7176-F602-4D82-95AF-6BD8A8128D10}" srcOrd="0" destOrd="0" presId="urn:microsoft.com/office/officeart/2005/8/layout/vProcess5"/>
    <dgm:cxn modelId="{10E7EA1A-2BFA-4378-A69D-44227148EB18}" srcId="{23927275-F4EA-4681-A68D-A3C7EEE49BC7}" destId="{100FF888-BBF0-4499-8E09-947FEC79F5DE}" srcOrd="3" destOrd="0" parTransId="{4E21C5E5-362C-4E5E-91F7-A502EBB7318C}" sibTransId="{D7F7F6E5-4EB9-4751-BA0F-8AF9BD0C2C1B}"/>
    <dgm:cxn modelId="{13324022-FA75-435B-8C8C-EA2F79FAC3E5}" type="presOf" srcId="{61755BC7-9E45-4ABD-9A38-65546966519E}" destId="{BE86FC88-123F-4CB7-9F5A-468A78A8E824}" srcOrd="1" destOrd="0" presId="urn:microsoft.com/office/officeart/2005/8/layout/vProcess5"/>
    <dgm:cxn modelId="{9395F22B-7E38-4CA4-83FA-144C1CD3D0A8}" type="presOf" srcId="{61755BC7-9E45-4ABD-9A38-65546966519E}" destId="{92DEBF08-797F-4CB0-9511-356753814A16}" srcOrd="0" destOrd="0" presId="urn:microsoft.com/office/officeart/2005/8/layout/vProcess5"/>
    <dgm:cxn modelId="{96639364-ACEC-4F66-BD74-295A377C7837}" type="presOf" srcId="{372112C9-2D98-483D-9AD0-3D6F6B4B1510}" destId="{D8534D9B-D7A2-4EED-B00E-29E42947C4A4}" srcOrd="1" destOrd="0" presId="urn:microsoft.com/office/officeart/2005/8/layout/vProcess5"/>
    <dgm:cxn modelId="{F1EA1766-4243-4E9F-B824-FF39EEA2FD1F}" type="presOf" srcId="{D7F7F6E5-4EB9-4751-BA0F-8AF9BD0C2C1B}" destId="{63C1A87E-0045-450A-BD26-631A6A45F625}" srcOrd="0" destOrd="0" presId="urn:microsoft.com/office/officeart/2005/8/layout/vProcess5"/>
    <dgm:cxn modelId="{97BF5F71-015C-40B9-BFDE-E4D91C63C7D6}" srcId="{23927275-F4EA-4681-A68D-A3C7EEE49BC7}" destId="{8AF5B6CD-48EC-430B-BB2B-57F7F16A716E}" srcOrd="4" destOrd="0" parTransId="{5B26418C-526F-4C0A-B313-F7A5485C6EC7}" sibTransId="{7812F9F6-52EA-4035-A7DA-567DDFAB075D}"/>
    <dgm:cxn modelId="{684D9056-5518-42A7-A742-C1D8BB409CA8}" srcId="{23927275-F4EA-4681-A68D-A3C7EEE49BC7}" destId="{61755BC7-9E45-4ABD-9A38-65546966519E}" srcOrd="1" destOrd="0" parTransId="{52A152DD-1DDC-43F6-B090-0C63F2FB04F1}" sibTransId="{97F43F1F-8E36-49FA-AF10-B6FD18B4CAA5}"/>
    <dgm:cxn modelId="{17F39487-1053-4FEA-BD64-FB662936A020}" srcId="{23927275-F4EA-4681-A68D-A3C7EEE49BC7}" destId="{372112C9-2D98-483D-9AD0-3D6F6B4B1510}" srcOrd="0" destOrd="0" parTransId="{10E361A8-9FDA-49BE-BF60-FD9F05A20992}" sibTransId="{0289C520-7980-4096-B049-0F586FC15C31}"/>
    <dgm:cxn modelId="{7727C088-0878-4AC7-BECE-9792E96B130D}" type="presOf" srcId="{100FF888-BBF0-4499-8E09-947FEC79F5DE}" destId="{2DEEF221-2BBF-4807-B858-6D1E22C3463D}" srcOrd="0" destOrd="0" presId="urn:microsoft.com/office/officeart/2005/8/layout/vProcess5"/>
    <dgm:cxn modelId="{CBC3A88E-39B2-4FF4-9FB9-87638A2A8F2F}" type="presOf" srcId="{0289C520-7980-4096-B049-0F586FC15C31}" destId="{B38B0B0C-7019-4741-916D-133CAB1250C9}" srcOrd="0" destOrd="0" presId="urn:microsoft.com/office/officeart/2005/8/layout/vProcess5"/>
    <dgm:cxn modelId="{715687B9-D835-4528-81F2-44D1F4B65E9D}" type="presOf" srcId="{97F43F1F-8E36-49FA-AF10-B6FD18B4CAA5}" destId="{E7D43CC5-E739-46A1-88C4-B3A7B0F06DE0}" srcOrd="0" destOrd="0" presId="urn:microsoft.com/office/officeart/2005/8/layout/vProcess5"/>
    <dgm:cxn modelId="{60DFB6BC-5652-4000-BFA1-06AB31E187B3}" type="presOf" srcId="{4782A11E-167C-4645-836A-5AEEDEBC36E4}" destId="{3907EEE8-A752-44ED-A2BA-612CF943CA53}" srcOrd="0" destOrd="0" presId="urn:microsoft.com/office/officeart/2005/8/layout/vProcess5"/>
    <dgm:cxn modelId="{067030CB-6100-477F-8DA1-E6DEF2FFB9AF}" srcId="{23927275-F4EA-4681-A68D-A3C7EEE49BC7}" destId="{ADDE7C4E-E4D8-45BF-92DC-4DA4765B674D}" srcOrd="2" destOrd="0" parTransId="{022FFF6B-772D-4C34-B32C-BC3A6BB50450}" sibTransId="{4782A11E-167C-4645-836A-5AEEDEBC36E4}"/>
    <dgm:cxn modelId="{A3920CD6-810B-4B82-BA0B-D1869D3FAAF5}" type="presOf" srcId="{ADDE7C4E-E4D8-45BF-92DC-4DA4765B674D}" destId="{FB9B1A8A-10D3-479B-8C96-AF1838344FD2}" srcOrd="1" destOrd="0" presId="urn:microsoft.com/office/officeart/2005/8/layout/vProcess5"/>
    <dgm:cxn modelId="{CE7FBFE6-F4BD-46B9-BAD1-272018A0D993}" type="presOf" srcId="{372112C9-2D98-483D-9AD0-3D6F6B4B1510}" destId="{918703D6-BDAE-4527-8DC4-914E1682EE73}" srcOrd="0" destOrd="0" presId="urn:microsoft.com/office/officeart/2005/8/layout/vProcess5"/>
    <dgm:cxn modelId="{FD25BA04-10CD-4359-855A-BB56489FB47D}" type="presParOf" srcId="{1AA7A473-BF80-4896-931D-82CDEC45F6A9}" destId="{B959DF08-763D-4C90-AE27-4274F6D53834}" srcOrd="0" destOrd="0" presId="urn:microsoft.com/office/officeart/2005/8/layout/vProcess5"/>
    <dgm:cxn modelId="{491CD186-7590-41B6-840E-59DB243F6248}" type="presParOf" srcId="{1AA7A473-BF80-4896-931D-82CDEC45F6A9}" destId="{918703D6-BDAE-4527-8DC4-914E1682EE73}" srcOrd="1" destOrd="0" presId="urn:microsoft.com/office/officeart/2005/8/layout/vProcess5"/>
    <dgm:cxn modelId="{67AB3A9D-3485-4365-829C-8332446D8CB7}" type="presParOf" srcId="{1AA7A473-BF80-4896-931D-82CDEC45F6A9}" destId="{92DEBF08-797F-4CB0-9511-356753814A16}" srcOrd="2" destOrd="0" presId="urn:microsoft.com/office/officeart/2005/8/layout/vProcess5"/>
    <dgm:cxn modelId="{D9D10799-39A6-4B0F-8293-E5F8BD019A20}" type="presParOf" srcId="{1AA7A473-BF80-4896-931D-82CDEC45F6A9}" destId="{B51F7176-F602-4D82-95AF-6BD8A8128D10}" srcOrd="3" destOrd="0" presId="urn:microsoft.com/office/officeart/2005/8/layout/vProcess5"/>
    <dgm:cxn modelId="{AFC430FE-79E5-42DA-8CB7-3F8AC8AB01DE}" type="presParOf" srcId="{1AA7A473-BF80-4896-931D-82CDEC45F6A9}" destId="{2DEEF221-2BBF-4807-B858-6D1E22C3463D}" srcOrd="4" destOrd="0" presId="urn:microsoft.com/office/officeart/2005/8/layout/vProcess5"/>
    <dgm:cxn modelId="{34307F1E-0ACB-4BE4-8DE5-37B9F425ED52}" type="presParOf" srcId="{1AA7A473-BF80-4896-931D-82CDEC45F6A9}" destId="{977306EB-8EDD-47DE-A16A-828F01C68188}" srcOrd="5" destOrd="0" presId="urn:microsoft.com/office/officeart/2005/8/layout/vProcess5"/>
    <dgm:cxn modelId="{FDA0C9C5-D2C8-4335-A6B3-BDC603EF6C5D}" type="presParOf" srcId="{1AA7A473-BF80-4896-931D-82CDEC45F6A9}" destId="{B38B0B0C-7019-4741-916D-133CAB1250C9}" srcOrd="6" destOrd="0" presId="urn:microsoft.com/office/officeart/2005/8/layout/vProcess5"/>
    <dgm:cxn modelId="{E7C98FC5-EEFA-4A76-8167-6E79A7AF06C5}" type="presParOf" srcId="{1AA7A473-BF80-4896-931D-82CDEC45F6A9}" destId="{E7D43CC5-E739-46A1-88C4-B3A7B0F06DE0}" srcOrd="7" destOrd="0" presId="urn:microsoft.com/office/officeart/2005/8/layout/vProcess5"/>
    <dgm:cxn modelId="{D2AA8C75-89E5-4C27-A843-A7F7FB9A1E97}" type="presParOf" srcId="{1AA7A473-BF80-4896-931D-82CDEC45F6A9}" destId="{3907EEE8-A752-44ED-A2BA-612CF943CA53}" srcOrd="8" destOrd="0" presId="urn:microsoft.com/office/officeart/2005/8/layout/vProcess5"/>
    <dgm:cxn modelId="{E81A3FA6-2B13-4643-BAA3-E8BB17F5F835}" type="presParOf" srcId="{1AA7A473-BF80-4896-931D-82CDEC45F6A9}" destId="{63C1A87E-0045-450A-BD26-631A6A45F625}" srcOrd="9" destOrd="0" presId="urn:microsoft.com/office/officeart/2005/8/layout/vProcess5"/>
    <dgm:cxn modelId="{B4CD7C63-FB5E-499B-80E3-4BAA9F4EC7AE}" type="presParOf" srcId="{1AA7A473-BF80-4896-931D-82CDEC45F6A9}" destId="{D8534D9B-D7A2-4EED-B00E-29E42947C4A4}" srcOrd="10" destOrd="0" presId="urn:microsoft.com/office/officeart/2005/8/layout/vProcess5"/>
    <dgm:cxn modelId="{1F5A28DD-AC35-4451-82CC-252EBD650256}" type="presParOf" srcId="{1AA7A473-BF80-4896-931D-82CDEC45F6A9}" destId="{BE86FC88-123F-4CB7-9F5A-468A78A8E824}" srcOrd="11" destOrd="0" presId="urn:microsoft.com/office/officeart/2005/8/layout/vProcess5"/>
    <dgm:cxn modelId="{86BAFF8F-969B-41C5-8C10-0003413B71F3}" type="presParOf" srcId="{1AA7A473-BF80-4896-931D-82CDEC45F6A9}" destId="{FB9B1A8A-10D3-479B-8C96-AF1838344FD2}" srcOrd="12" destOrd="0" presId="urn:microsoft.com/office/officeart/2005/8/layout/vProcess5"/>
    <dgm:cxn modelId="{4C72E3D2-91C5-4037-9673-686DE5CBFF46}" type="presParOf" srcId="{1AA7A473-BF80-4896-931D-82CDEC45F6A9}" destId="{D142C791-AD98-4081-82B9-A81A3D5FDB39}" srcOrd="13" destOrd="0" presId="urn:microsoft.com/office/officeart/2005/8/layout/vProcess5"/>
    <dgm:cxn modelId="{D4136A6C-D04A-4740-BB6E-EDAE58F0C3FC}" type="presParOf" srcId="{1AA7A473-BF80-4896-931D-82CDEC45F6A9}" destId="{B2E44712-5636-4708-9CC8-15D551520B8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703D6-BDAE-4527-8DC4-914E1682EE73}">
      <dsp:nvSpPr>
        <dsp:cNvPr id="0" name=""/>
        <dsp:cNvSpPr/>
      </dsp:nvSpPr>
      <dsp:spPr>
        <a:xfrm>
          <a:off x="0" y="0"/>
          <a:ext cx="5984748" cy="8229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rPr>
            <a:t>HHS – </a:t>
          </a:r>
          <a:r>
            <a:rPr lang="en-US" sz="1700" kern="1200" dirty="0">
              <a:latin typeface="Calibri" pitchFamily="34" charset="0"/>
            </a:rPr>
            <a:t>Federal Health and Human Services</a:t>
          </a:r>
        </a:p>
        <a:p>
          <a:pPr marL="0" lvl="0" indent="0" algn="l" defTabSz="755650">
            <a:lnSpc>
              <a:spcPct val="90000"/>
            </a:lnSpc>
            <a:spcBef>
              <a:spcPct val="0"/>
            </a:spcBef>
            <a:spcAft>
              <a:spcPct val="35000"/>
            </a:spcAft>
            <a:buNone/>
          </a:pPr>
          <a:r>
            <a:rPr lang="en-US" sz="1700" kern="1200" dirty="0">
              <a:latin typeface="Calibri" pitchFamily="34" charset="0"/>
            </a:rPr>
            <a:t> </a:t>
          </a:r>
          <a:r>
            <a:rPr lang="en-US" sz="1700" b="1" kern="1200" dirty="0">
              <a:latin typeface="Calibri" pitchFamily="34" charset="0"/>
            </a:rPr>
            <a:t>CMS</a:t>
          </a:r>
          <a:r>
            <a:rPr lang="en-US" sz="1700" kern="1200" dirty="0">
              <a:latin typeface="Calibri" pitchFamily="34" charset="0"/>
            </a:rPr>
            <a:t> - Centers for Medicaid Services (</a:t>
          </a:r>
          <a:r>
            <a:rPr lang="en-US" sz="1700" i="1" kern="1200" dirty="0">
              <a:latin typeface="Calibri" pitchFamily="34" charset="0"/>
            </a:rPr>
            <a:t>Federal)</a:t>
          </a:r>
        </a:p>
      </dsp:txBody>
      <dsp:txXfrm>
        <a:off x="24104" y="24104"/>
        <a:ext cx="5000422" cy="774752"/>
      </dsp:txXfrm>
    </dsp:sp>
    <dsp:sp modelId="{92DEBF08-797F-4CB0-9511-356753814A16}">
      <dsp:nvSpPr>
        <dsp:cNvPr id="0" name=""/>
        <dsp:cNvSpPr/>
      </dsp:nvSpPr>
      <dsp:spPr>
        <a:xfrm>
          <a:off x="446913" y="937260"/>
          <a:ext cx="5984748" cy="8229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rPr>
            <a:t>DHHS</a:t>
          </a:r>
          <a:r>
            <a:rPr lang="en-US" sz="1700" kern="1200" dirty="0">
              <a:latin typeface="Calibri" pitchFamily="34" charset="0"/>
            </a:rPr>
            <a:t> – Department of Health and Human Services </a:t>
          </a:r>
          <a:r>
            <a:rPr lang="en-US" sz="1700" i="1" kern="1200" dirty="0">
              <a:latin typeface="Calibri" pitchFamily="34" charset="0"/>
            </a:rPr>
            <a:t>(State of NC)</a:t>
          </a:r>
        </a:p>
      </dsp:txBody>
      <dsp:txXfrm>
        <a:off x="471017" y="961364"/>
        <a:ext cx="4954702" cy="774752"/>
      </dsp:txXfrm>
    </dsp:sp>
    <dsp:sp modelId="{B51F7176-F602-4D82-95AF-6BD8A8128D10}">
      <dsp:nvSpPr>
        <dsp:cNvPr id="0" name=""/>
        <dsp:cNvSpPr/>
      </dsp:nvSpPr>
      <dsp:spPr>
        <a:xfrm>
          <a:off x="1583239" y="2643185"/>
          <a:ext cx="5832316" cy="6596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lumMod val="75000"/>
                  <a:lumOff val="25000"/>
                </a:schemeClr>
              </a:solidFill>
              <a:latin typeface="Calibri" pitchFamily="34" charset="0"/>
            </a:rPr>
            <a:t>LME</a:t>
          </a:r>
          <a:r>
            <a:rPr lang="en-US" sz="1700" kern="1200" dirty="0">
              <a:solidFill>
                <a:schemeClr val="tx1">
                  <a:lumMod val="75000"/>
                  <a:lumOff val="25000"/>
                </a:schemeClr>
              </a:solidFill>
              <a:latin typeface="Calibri" pitchFamily="34" charset="0"/>
            </a:rPr>
            <a:t> - Local Management Entities/</a:t>
          </a:r>
          <a:br>
            <a:rPr lang="en-US" sz="1700" kern="1200" dirty="0">
              <a:solidFill>
                <a:schemeClr val="tx1">
                  <a:lumMod val="75000"/>
                  <a:lumOff val="25000"/>
                </a:schemeClr>
              </a:solidFill>
              <a:latin typeface="Calibri" pitchFamily="34" charset="0"/>
            </a:rPr>
          </a:br>
          <a:r>
            <a:rPr lang="en-US" sz="1700" b="1" kern="1200" dirty="0">
              <a:solidFill>
                <a:schemeClr val="tx1">
                  <a:lumMod val="75000"/>
                  <a:lumOff val="25000"/>
                </a:schemeClr>
              </a:solidFill>
              <a:latin typeface="Calibri" pitchFamily="34" charset="0"/>
            </a:rPr>
            <a:t>MCOs</a:t>
          </a:r>
          <a:r>
            <a:rPr lang="en-US" sz="1700" kern="1200" dirty="0">
              <a:solidFill>
                <a:schemeClr val="tx1">
                  <a:lumMod val="75000"/>
                  <a:lumOff val="25000"/>
                </a:schemeClr>
              </a:solidFill>
              <a:latin typeface="Calibri" pitchFamily="34" charset="0"/>
            </a:rPr>
            <a:t> - Managed Care Organizations </a:t>
          </a:r>
          <a:r>
            <a:rPr lang="en-US" sz="1700" b="0" i="1" kern="1200" dirty="0">
              <a:solidFill>
                <a:schemeClr val="tx1">
                  <a:lumMod val="75000"/>
                  <a:lumOff val="25000"/>
                </a:schemeClr>
              </a:solidFill>
              <a:latin typeface="Calibri" pitchFamily="34" charset="0"/>
            </a:rPr>
            <a:t>(County/Local)</a:t>
          </a:r>
        </a:p>
      </dsp:txBody>
      <dsp:txXfrm>
        <a:off x="1602560" y="2662506"/>
        <a:ext cx="4836844" cy="621034"/>
      </dsp:txXfrm>
    </dsp:sp>
    <dsp:sp modelId="{2DEEF221-2BBF-4807-B858-6D1E22C3463D}">
      <dsp:nvSpPr>
        <dsp:cNvPr id="0" name=""/>
        <dsp:cNvSpPr/>
      </dsp:nvSpPr>
      <dsp:spPr>
        <a:xfrm>
          <a:off x="1787652" y="3429000"/>
          <a:ext cx="5984748" cy="822960"/>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pitchFamily="34" charset="0"/>
            </a:rPr>
            <a:t>Service Providers </a:t>
          </a:r>
          <a:br>
            <a:rPr lang="en-US" sz="1700" kern="1200" dirty="0">
              <a:latin typeface="Calibri" pitchFamily="34" charset="0"/>
            </a:rPr>
          </a:br>
          <a:r>
            <a:rPr lang="en-US" sz="1700" i="1" kern="1200" dirty="0">
              <a:latin typeface="Calibri" pitchFamily="34" charset="0"/>
            </a:rPr>
            <a:t>(of which UNC, Autism Society, etc. are one of many</a:t>
          </a:r>
          <a:r>
            <a:rPr lang="en-US" sz="1700" i="1" kern="1200" dirty="0"/>
            <a:t>)</a:t>
          </a:r>
        </a:p>
      </dsp:txBody>
      <dsp:txXfrm>
        <a:off x="1811756" y="3453104"/>
        <a:ext cx="4954703" cy="774752"/>
      </dsp:txXfrm>
    </dsp:sp>
    <dsp:sp modelId="{977306EB-8EDD-47DE-A16A-828F01C68188}">
      <dsp:nvSpPr>
        <dsp:cNvPr id="0" name=""/>
        <dsp:cNvSpPr/>
      </dsp:nvSpPr>
      <dsp:spPr>
        <a:xfrm>
          <a:off x="850470" y="1857375"/>
          <a:ext cx="5698497" cy="68743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lumMod val="75000"/>
                  <a:lumOff val="25000"/>
                </a:schemeClr>
              </a:solidFill>
              <a:latin typeface="Calibri" pitchFamily="34" charset="0"/>
            </a:rPr>
            <a:t>NC Medicaid – Division of Health Benefits/Division of Voc Rehab/Division</a:t>
          </a:r>
          <a:r>
            <a:rPr lang="en-US" sz="1700" kern="1200" dirty="0">
              <a:solidFill>
                <a:schemeClr val="tx1">
                  <a:lumMod val="75000"/>
                  <a:lumOff val="25000"/>
                </a:schemeClr>
              </a:solidFill>
              <a:latin typeface="Calibri" pitchFamily="34" charset="0"/>
            </a:rPr>
            <a:t> of </a:t>
          </a:r>
          <a:r>
            <a:rPr lang="en-US" sz="1700" b="1" kern="1200" dirty="0">
              <a:solidFill>
                <a:schemeClr val="tx1">
                  <a:lumMod val="75000"/>
                  <a:lumOff val="25000"/>
                </a:schemeClr>
              </a:solidFill>
              <a:latin typeface="Calibri" pitchFamily="34" charset="0"/>
            </a:rPr>
            <a:t>MH/DD/SAS</a:t>
          </a:r>
          <a:r>
            <a:rPr lang="en-US" sz="1700" kern="1200" dirty="0">
              <a:solidFill>
                <a:schemeClr val="tx1">
                  <a:lumMod val="75000"/>
                  <a:lumOff val="25000"/>
                </a:schemeClr>
              </a:solidFill>
              <a:latin typeface="Calibri" pitchFamily="34" charset="0"/>
            </a:rPr>
            <a:t> </a:t>
          </a:r>
          <a:r>
            <a:rPr lang="en-US" sz="1700" i="1" kern="1200" dirty="0">
              <a:solidFill>
                <a:schemeClr val="tx1">
                  <a:lumMod val="75000"/>
                  <a:lumOff val="25000"/>
                </a:schemeClr>
              </a:solidFill>
              <a:latin typeface="Calibri" pitchFamily="34" charset="0"/>
            </a:rPr>
            <a:t>(State)</a:t>
          </a:r>
        </a:p>
      </dsp:txBody>
      <dsp:txXfrm>
        <a:off x="870604" y="1877509"/>
        <a:ext cx="4723353" cy="647166"/>
      </dsp:txXfrm>
    </dsp:sp>
    <dsp:sp modelId="{B38B0B0C-7019-4741-916D-133CAB1250C9}">
      <dsp:nvSpPr>
        <dsp:cNvPr id="0" name=""/>
        <dsp:cNvSpPr/>
      </dsp:nvSpPr>
      <dsp:spPr>
        <a:xfrm>
          <a:off x="5449823" y="601217"/>
          <a:ext cx="534924" cy="53492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570181" y="601217"/>
        <a:ext cx="294208" cy="402530"/>
      </dsp:txXfrm>
    </dsp:sp>
    <dsp:sp modelId="{E7D43CC5-E739-46A1-88C4-B3A7B0F06DE0}">
      <dsp:nvSpPr>
        <dsp:cNvPr id="0" name=""/>
        <dsp:cNvSpPr/>
      </dsp:nvSpPr>
      <dsp:spPr>
        <a:xfrm>
          <a:off x="5896737" y="1538478"/>
          <a:ext cx="534924" cy="53492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017095" y="1538478"/>
        <a:ext cx="294208" cy="402530"/>
      </dsp:txXfrm>
    </dsp:sp>
    <dsp:sp modelId="{3907EEE8-A752-44ED-A2BA-612CF943CA53}">
      <dsp:nvSpPr>
        <dsp:cNvPr id="0" name=""/>
        <dsp:cNvSpPr/>
      </dsp:nvSpPr>
      <dsp:spPr>
        <a:xfrm>
          <a:off x="6343650" y="2462022"/>
          <a:ext cx="534924" cy="534924"/>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6464008" y="2462022"/>
        <a:ext cx="294208" cy="402530"/>
      </dsp:txXfrm>
    </dsp:sp>
    <dsp:sp modelId="{63C1A87E-0045-450A-BD26-631A6A45F625}">
      <dsp:nvSpPr>
        <dsp:cNvPr id="0" name=""/>
        <dsp:cNvSpPr/>
      </dsp:nvSpPr>
      <dsp:spPr>
        <a:xfrm>
          <a:off x="7106414" y="3214687"/>
          <a:ext cx="534924" cy="534924"/>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7226772" y="3214687"/>
        <a:ext cx="294208" cy="4025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703D6-BDAE-4527-8DC4-914E1682EE73}">
      <dsp:nvSpPr>
        <dsp:cNvPr id="0" name=""/>
        <dsp:cNvSpPr/>
      </dsp:nvSpPr>
      <dsp:spPr>
        <a:xfrm>
          <a:off x="-7361" y="0"/>
          <a:ext cx="6014192" cy="6641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Calibri" pitchFamily="34" charset="0"/>
            </a:rPr>
            <a:t>HHS – </a:t>
          </a:r>
          <a:r>
            <a:rPr lang="en-US" sz="1500" kern="1200" dirty="0">
              <a:latin typeface="Calibri" pitchFamily="34" charset="0"/>
            </a:rPr>
            <a:t>Federal Health and Human Services</a:t>
          </a:r>
        </a:p>
        <a:p>
          <a:pPr marL="0" lvl="0" indent="0" algn="l" defTabSz="666750">
            <a:lnSpc>
              <a:spcPct val="90000"/>
            </a:lnSpc>
            <a:spcBef>
              <a:spcPct val="0"/>
            </a:spcBef>
            <a:spcAft>
              <a:spcPct val="35000"/>
            </a:spcAft>
            <a:buNone/>
          </a:pPr>
          <a:r>
            <a:rPr lang="en-US" sz="1500" kern="1200" dirty="0">
              <a:latin typeface="Calibri" pitchFamily="34" charset="0"/>
            </a:rPr>
            <a:t> </a:t>
          </a:r>
          <a:r>
            <a:rPr lang="en-US" sz="1500" b="1" kern="1200" dirty="0">
              <a:latin typeface="Calibri" pitchFamily="34" charset="0"/>
            </a:rPr>
            <a:t>CMS</a:t>
          </a:r>
          <a:r>
            <a:rPr lang="en-US" sz="1500" kern="1200" dirty="0">
              <a:latin typeface="Calibri" pitchFamily="34" charset="0"/>
            </a:rPr>
            <a:t> - Centers for Medicaid Services (</a:t>
          </a:r>
          <a:r>
            <a:rPr lang="en-US" sz="1500" i="1" kern="1200" dirty="0">
              <a:latin typeface="Calibri" pitchFamily="34" charset="0"/>
            </a:rPr>
            <a:t>Federal)</a:t>
          </a:r>
        </a:p>
      </dsp:txBody>
      <dsp:txXfrm>
        <a:off x="12092" y="19453"/>
        <a:ext cx="4946763" cy="625276"/>
      </dsp:txXfrm>
    </dsp:sp>
    <dsp:sp modelId="{92DEBF08-797F-4CB0-9511-356753814A16}">
      <dsp:nvSpPr>
        <dsp:cNvPr id="0" name=""/>
        <dsp:cNvSpPr/>
      </dsp:nvSpPr>
      <dsp:spPr>
        <a:xfrm>
          <a:off x="410465" y="700546"/>
          <a:ext cx="5562344" cy="7978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Calibri" pitchFamily="34" charset="0"/>
            </a:rPr>
            <a:t>DHHS</a:t>
          </a:r>
          <a:r>
            <a:rPr lang="en-US" sz="1500" kern="1200" dirty="0">
              <a:latin typeface="Calibri" pitchFamily="34" charset="0"/>
            </a:rPr>
            <a:t> – Department of Health and Human Services </a:t>
          </a:r>
          <a:r>
            <a:rPr lang="en-US" sz="1500" i="1" kern="1200" dirty="0">
              <a:latin typeface="Calibri" pitchFamily="34" charset="0"/>
            </a:rPr>
            <a:t>(State of NC)</a:t>
          </a:r>
        </a:p>
      </dsp:txBody>
      <dsp:txXfrm>
        <a:off x="433834" y="723915"/>
        <a:ext cx="4556665" cy="751150"/>
      </dsp:txXfrm>
    </dsp:sp>
    <dsp:sp modelId="{B51F7176-F602-4D82-95AF-6BD8A8128D10}">
      <dsp:nvSpPr>
        <dsp:cNvPr id="0" name=""/>
        <dsp:cNvSpPr/>
      </dsp:nvSpPr>
      <dsp:spPr>
        <a:xfrm>
          <a:off x="1858537" y="2347429"/>
          <a:ext cx="5832316" cy="7212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lumMod val="75000"/>
                  <a:lumOff val="25000"/>
                </a:schemeClr>
              </a:solidFill>
              <a:latin typeface="Calibri" pitchFamily="34" charset="0"/>
            </a:rPr>
            <a:t>Maximus (Enrollment Broker working alongside DSS)</a:t>
          </a:r>
          <a:endParaRPr lang="en-US" sz="1500" b="0" i="1" kern="1200" dirty="0">
            <a:solidFill>
              <a:schemeClr val="tx1">
                <a:lumMod val="75000"/>
                <a:lumOff val="25000"/>
              </a:schemeClr>
            </a:solidFill>
            <a:latin typeface="Calibri" pitchFamily="34" charset="0"/>
          </a:endParaRPr>
        </a:p>
      </dsp:txBody>
      <dsp:txXfrm>
        <a:off x="1879662" y="2368554"/>
        <a:ext cx="4784582" cy="678996"/>
      </dsp:txXfrm>
    </dsp:sp>
    <dsp:sp modelId="{2DEEF221-2BBF-4807-B858-6D1E22C3463D}">
      <dsp:nvSpPr>
        <dsp:cNvPr id="0" name=""/>
        <dsp:cNvSpPr/>
      </dsp:nvSpPr>
      <dsp:spPr>
        <a:xfrm>
          <a:off x="1656613" y="4328004"/>
          <a:ext cx="5984748" cy="670715"/>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libri" pitchFamily="34" charset="0"/>
            </a:rPr>
            <a:t>Service Providers </a:t>
          </a:r>
          <a:br>
            <a:rPr lang="en-US" sz="1500" kern="1200" dirty="0">
              <a:latin typeface="Calibri" pitchFamily="34" charset="0"/>
            </a:rPr>
          </a:br>
          <a:endParaRPr lang="en-US" sz="1500" i="1" kern="1200" dirty="0"/>
        </a:p>
      </dsp:txBody>
      <dsp:txXfrm>
        <a:off x="1676258" y="4347649"/>
        <a:ext cx="4913694" cy="631425"/>
      </dsp:txXfrm>
    </dsp:sp>
    <dsp:sp modelId="{977306EB-8EDD-47DE-A16A-828F01C68188}">
      <dsp:nvSpPr>
        <dsp:cNvPr id="0" name=""/>
        <dsp:cNvSpPr/>
      </dsp:nvSpPr>
      <dsp:spPr>
        <a:xfrm>
          <a:off x="969566" y="1538278"/>
          <a:ext cx="5698497" cy="75159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solidFill>
                <a:schemeClr val="tx1">
                  <a:lumMod val="75000"/>
                  <a:lumOff val="25000"/>
                </a:schemeClr>
              </a:solidFill>
              <a:latin typeface="Calibri" pitchFamily="34" charset="0"/>
            </a:rPr>
            <a:t>NC Medicaid – Division of Health Benefits /Division of Voc Rehab/Division</a:t>
          </a:r>
          <a:r>
            <a:rPr lang="en-US" sz="1500" kern="1200" dirty="0">
              <a:solidFill>
                <a:schemeClr val="tx1">
                  <a:lumMod val="75000"/>
                  <a:lumOff val="25000"/>
                </a:schemeClr>
              </a:solidFill>
              <a:latin typeface="Calibri" pitchFamily="34" charset="0"/>
            </a:rPr>
            <a:t> of </a:t>
          </a:r>
          <a:r>
            <a:rPr lang="en-US" sz="1500" b="1" kern="1200" dirty="0">
              <a:solidFill>
                <a:schemeClr val="tx1">
                  <a:lumMod val="75000"/>
                  <a:lumOff val="25000"/>
                </a:schemeClr>
              </a:solidFill>
              <a:latin typeface="Calibri" pitchFamily="34" charset="0"/>
            </a:rPr>
            <a:t>MH/DD/SAS</a:t>
          </a:r>
          <a:r>
            <a:rPr lang="en-US" sz="1500" kern="1200" dirty="0">
              <a:solidFill>
                <a:schemeClr val="tx1">
                  <a:lumMod val="75000"/>
                  <a:lumOff val="25000"/>
                </a:schemeClr>
              </a:solidFill>
              <a:latin typeface="Calibri" pitchFamily="34" charset="0"/>
            </a:rPr>
            <a:t> </a:t>
          </a:r>
          <a:r>
            <a:rPr lang="en-US" sz="1500" i="1" kern="1200" dirty="0">
              <a:solidFill>
                <a:schemeClr val="tx1">
                  <a:lumMod val="75000"/>
                  <a:lumOff val="25000"/>
                </a:schemeClr>
              </a:solidFill>
              <a:latin typeface="Calibri" pitchFamily="34" charset="0"/>
            </a:rPr>
            <a:t>(State)</a:t>
          </a:r>
        </a:p>
      </dsp:txBody>
      <dsp:txXfrm>
        <a:off x="991579" y="1560291"/>
        <a:ext cx="4672057" cy="707569"/>
      </dsp:txXfrm>
    </dsp:sp>
    <dsp:sp modelId="{B38B0B0C-7019-4741-916D-133CAB1250C9}">
      <dsp:nvSpPr>
        <dsp:cNvPr id="0" name=""/>
        <dsp:cNvSpPr/>
      </dsp:nvSpPr>
      <dsp:spPr>
        <a:xfrm>
          <a:off x="5122776" y="346431"/>
          <a:ext cx="584850" cy="5848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254367" y="346431"/>
        <a:ext cx="321668" cy="440100"/>
      </dsp:txXfrm>
    </dsp:sp>
    <dsp:sp modelId="{E7D43CC5-E739-46A1-88C4-B3A7B0F06DE0}">
      <dsp:nvSpPr>
        <dsp:cNvPr id="0" name=""/>
        <dsp:cNvSpPr/>
      </dsp:nvSpPr>
      <dsp:spPr>
        <a:xfrm>
          <a:off x="4909293" y="1174068"/>
          <a:ext cx="584850" cy="58485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5040884" y="1174068"/>
        <a:ext cx="321668" cy="440100"/>
      </dsp:txXfrm>
    </dsp:sp>
    <dsp:sp modelId="{3907EEE8-A752-44ED-A2BA-612CF943CA53}">
      <dsp:nvSpPr>
        <dsp:cNvPr id="0" name=""/>
        <dsp:cNvSpPr/>
      </dsp:nvSpPr>
      <dsp:spPr>
        <a:xfrm>
          <a:off x="5997354" y="1982592"/>
          <a:ext cx="584850" cy="58485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6128945" y="1982592"/>
        <a:ext cx="321668" cy="440100"/>
      </dsp:txXfrm>
    </dsp:sp>
    <dsp:sp modelId="{63C1A87E-0045-450A-BD26-631A6A45F625}">
      <dsp:nvSpPr>
        <dsp:cNvPr id="0" name=""/>
        <dsp:cNvSpPr/>
      </dsp:nvSpPr>
      <dsp:spPr>
        <a:xfrm>
          <a:off x="6017812" y="4020865"/>
          <a:ext cx="584850" cy="58485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dirty="0"/>
        </a:p>
      </dsp:txBody>
      <dsp:txXfrm>
        <a:off x="6149403" y="4020865"/>
        <a:ext cx="321668" cy="4401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3246462" cy="488150"/>
          </a:xfrm>
          <a:prstGeom prst="rect">
            <a:avLst/>
          </a:prstGeom>
          <a:noFill/>
          <a:ln w="9525">
            <a:noFill/>
            <a:miter lim="800000"/>
            <a:headEnd/>
            <a:tailEnd/>
          </a:ln>
          <a:effectLst/>
        </p:spPr>
        <p:txBody>
          <a:bodyPr vert="horz" wrap="square" lIns="99452" tIns="49727" rIns="99452" bIns="49727" numCol="1" anchor="t" anchorCtr="0" compatLnSpc="1">
            <a:prstTxWarp prst="textNoShape">
              <a:avLst/>
            </a:prstTxWarp>
          </a:bodyPr>
          <a:lstStyle>
            <a:lvl1pPr defTabSz="993938">
              <a:defRPr sz="1300" smtClean="0"/>
            </a:lvl1pPr>
          </a:lstStyle>
          <a:p>
            <a:pPr>
              <a:defRPr/>
            </a:pPr>
            <a:endParaRPr lang="en-US" dirty="0"/>
          </a:p>
        </p:txBody>
      </p:sp>
      <p:sp>
        <p:nvSpPr>
          <p:cNvPr id="19459" name="Rectangle 3"/>
          <p:cNvSpPr>
            <a:spLocks noGrp="1" noChangeArrowheads="1"/>
          </p:cNvSpPr>
          <p:nvPr>
            <p:ph type="dt" sz="quarter" idx="1"/>
          </p:nvPr>
        </p:nvSpPr>
        <p:spPr bwMode="auto">
          <a:xfrm>
            <a:off x="4244845" y="1"/>
            <a:ext cx="3246462" cy="488150"/>
          </a:xfrm>
          <a:prstGeom prst="rect">
            <a:avLst/>
          </a:prstGeom>
          <a:noFill/>
          <a:ln w="9525">
            <a:noFill/>
            <a:miter lim="800000"/>
            <a:headEnd/>
            <a:tailEnd/>
          </a:ln>
          <a:effectLst/>
        </p:spPr>
        <p:txBody>
          <a:bodyPr vert="horz" wrap="square" lIns="99452" tIns="49727" rIns="99452" bIns="49727" numCol="1" anchor="t" anchorCtr="0" compatLnSpc="1">
            <a:prstTxWarp prst="textNoShape">
              <a:avLst/>
            </a:prstTxWarp>
          </a:bodyPr>
          <a:lstStyle>
            <a:lvl1pPr algn="r" defTabSz="993938">
              <a:defRPr sz="1300" smtClean="0"/>
            </a:lvl1pPr>
          </a:lstStyle>
          <a:p>
            <a:pPr>
              <a:defRPr/>
            </a:pPr>
            <a:endParaRPr lang="en-US" dirty="0"/>
          </a:p>
        </p:txBody>
      </p:sp>
      <p:sp>
        <p:nvSpPr>
          <p:cNvPr id="19460" name="Rectangle 4"/>
          <p:cNvSpPr>
            <a:spLocks noGrp="1" noChangeArrowheads="1"/>
          </p:cNvSpPr>
          <p:nvPr>
            <p:ph type="ftr" sz="quarter" idx="2"/>
          </p:nvPr>
        </p:nvSpPr>
        <p:spPr bwMode="auto">
          <a:xfrm>
            <a:off x="1" y="9286405"/>
            <a:ext cx="3246462" cy="488150"/>
          </a:xfrm>
          <a:prstGeom prst="rect">
            <a:avLst/>
          </a:prstGeom>
          <a:noFill/>
          <a:ln w="9525">
            <a:noFill/>
            <a:miter lim="800000"/>
            <a:headEnd/>
            <a:tailEnd/>
          </a:ln>
          <a:effectLst/>
        </p:spPr>
        <p:txBody>
          <a:bodyPr vert="horz" wrap="square" lIns="99452" tIns="49727" rIns="99452" bIns="49727" numCol="1" anchor="b" anchorCtr="0" compatLnSpc="1">
            <a:prstTxWarp prst="textNoShape">
              <a:avLst/>
            </a:prstTxWarp>
          </a:bodyPr>
          <a:lstStyle>
            <a:lvl1pPr defTabSz="993938">
              <a:defRPr sz="1300" smtClean="0"/>
            </a:lvl1pPr>
          </a:lstStyle>
          <a:p>
            <a:pPr>
              <a:defRPr/>
            </a:pPr>
            <a:endParaRPr lang="en-US" dirty="0"/>
          </a:p>
        </p:txBody>
      </p:sp>
      <p:sp>
        <p:nvSpPr>
          <p:cNvPr id="19461" name="Rectangle 5"/>
          <p:cNvSpPr>
            <a:spLocks noGrp="1" noChangeArrowheads="1"/>
          </p:cNvSpPr>
          <p:nvPr>
            <p:ph type="sldNum" sz="quarter" idx="3"/>
          </p:nvPr>
        </p:nvSpPr>
        <p:spPr bwMode="auto">
          <a:xfrm>
            <a:off x="4244845" y="9286405"/>
            <a:ext cx="3246462" cy="488150"/>
          </a:xfrm>
          <a:prstGeom prst="rect">
            <a:avLst/>
          </a:prstGeom>
          <a:noFill/>
          <a:ln w="9525">
            <a:noFill/>
            <a:miter lim="800000"/>
            <a:headEnd/>
            <a:tailEnd/>
          </a:ln>
          <a:effectLst/>
        </p:spPr>
        <p:txBody>
          <a:bodyPr vert="horz" wrap="square" lIns="99452" tIns="49727" rIns="99452" bIns="49727" numCol="1" anchor="b" anchorCtr="0" compatLnSpc="1">
            <a:prstTxWarp prst="textNoShape">
              <a:avLst/>
            </a:prstTxWarp>
          </a:bodyPr>
          <a:lstStyle>
            <a:lvl1pPr algn="r" defTabSz="993938">
              <a:defRPr sz="1300" smtClean="0"/>
            </a:lvl1pPr>
          </a:lstStyle>
          <a:p>
            <a:pPr>
              <a:defRPr/>
            </a:pPr>
            <a:fld id="{003A9507-713C-4473-A871-93E8A16A0AF4}" type="slidenum">
              <a:rPr lang="en-US"/>
              <a:pPr>
                <a:defRPr/>
              </a:pPr>
              <a:t>‹#›</a:t>
            </a:fld>
            <a:endParaRPr lang="en-US" dirty="0"/>
          </a:p>
        </p:txBody>
      </p:sp>
    </p:spTree>
    <p:extLst>
      <p:ext uri="{BB962C8B-B14F-4D97-AF65-F5344CB8AC3E}">
        <p14:creationId xmlns:p14="http://schemas.microsoft.com/office/powerpoint/2010/main" val="3663055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1"/>
            <a:ext cx="3246462" cy="488150"/>
          </a:xfrm>
          <a:prstGeom prst="rect">
            <a:avLst/>
          </a:prstGeom>
          <a:noFill/>
          <a:ln w="9525">
            <a:noFill/>
            <a:miter lim="800000"/>
            <a:headEnd/>
            <a:tailEnd/>
          </a:ln>
          <a:effectLst/>
        </p:spPr>
        <p:txBody>
          <a:bodyPr vert="horz" wrap="square" lIns="99452" tIns="49727" rIns="99452" bIns="49727" numCol="1" anchor="t" anchorCtr="0" compatLnSpc="1">
            <a:prstTxWarp prst="textNoShape">
              <a:avLst/>
            </a:prstTxWarp>
          </a:bodyPr>
          <a:lstStyle>
            <a:lvl1pPr defTabSz="993938">
              <a:defRPr sz="1300" smtClean="0"/>
            </a:lvl1pPr>
          </a:lstStyle>
          <a:p>
            <a:pPr>
              <a:defRPr/>
            </a:pPr>
            <a:endParaRPr lang="en-US" dirty="0"/>
          </a:p>
        </p:txBody>
      </p:sp>
      <p:sp>
        <p:nvSpPr>
          <p:cNvPr id="10243" name="Rectangle 3"/>
          <p:cNvSpPr>
            <a:spLocks noGrp="1" noChangeArrowheads="1"/>
          </p:cNvSpPr>
          <p:nvPr>
            <p:ph type="dt" idx="1"/>
          </p:nvPr>
        </p:nvSpPr>
        <p:spPr bwMode="auto">
          <a:xfrm>
            <a:off x="4244845" y="1"/>
            <a:ext cx="3246462" cy="488150"/>
          </a:xfrm>
          <a:prstGeom prst="rect">
            <a:avLst/>
          </a:prstGeom>
          <a:noFill/>
          <a:ln w="9525">
            <a:noFill/>
            <a:miter lim="800000"/>
            <a:headEnd/>
            <a:tailEnd/>
          </a:ln>
          <a:effectLst/>
        </p:spPr>
        <p:txBody>
          <a:bodyPr vert="horz" wrap="square" lIns="99452" tIns="49727" rIns="99452" bIns="49727" numCol="1" anchor="t" anchorCtr="0" compatLnSpc="1">
            <a:prstTxWarp prst="textNoShape">
              <a:avLst/>
            </a:prstTxWarp>
          </a:bodyPr>
          <a:lstStyle>
            <a:lvl1pPr algn="r" defTabSz="993938">
              <a:defRPr sz="1300" smtClean="0"/>
            </a:lvl1pPr>
          </a:lstStyle>
          <a:p>
            <a:pPr>
              <a:defRPr/>
            </a:pPr>
            <a:endParaRPr lang="en-US" dirty="0"/>
          </a:p>
        </p:txBody>
      </p:sp>
      <p:sp>
        <p:nvSpPr>
          <p:cNvPr id="8196" name="Rectangle 4"/>
          <p:cNvSpPr>
            <a:spLocks noGrp="1" noRot="1" noChangeAspect="1" noChangeArrowheads="1" noTextEdit="1"/>
          </p:cNvSpPr>
          <p:nvPr>
            <p:ph type="sldImg" idx="2"/>
          </p:nvPr>
        </p:nvSpPr>
        <p:spPr bwMode="auto">
          <a:xfrm>
            <a:off x="1303338" y="733425"/>
            <a:ext cx="4886325" cy="366553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98383" y="4642380"/>
            <a:ext cx="5494543" cy="4398301"/>
          </a:xfrm>
          <a:prstGeom prst="rect">
            <a:avLst/>
          </a:prstGeom>
          <a:noFill/>
          <a:ln w="9525">
            <a:noFill/>
            <a:miter lim="800000"/>
            <a:headEnd/>
            <a:tailEnd/>
          </a:ln>
          <a:effectLst/>
        </p:spPr>
        <p:txBody>
          <a:bodyPr vert="horz" wrap="square" lIns="99452" tIns="49727" rIns="99452" bIns="49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9286405"/>
            <a:ext cx="3246462" cy="488150"/>
          </a:xfrm>
          <a:prstGeom prst="rect">
            <a:avLst/>
          </a:prstGeom>
          <a:noFill/>
          <a:ln w="9525">
            <a:noFill/>
            <a:miter lim="800000"/>
            <a:headEnd/>
            <a:tailEnd/>
          </a:ln>
          <a:effectLst/>
        </p:spPr>
        <p:txBody>
          <a:bodyPr vert="horz" wrap="square" lIns="99452" tIns="49727" rIns="99452" bIns="49727" numCol="1" anchor="b" anchorCtr="0" compatLnSpc="1">
            <a:prstTxWarp prst="textNoShape">
              <a:avLst/>
            </a:prstTxWarp>
          </a:bodyPr>
          <a:lstStyle>
            <a:lvl1pPr defTabSz="993938">
              <a:defRPr sz="1300" smtClean="0"/>
            </a:lvl1pPr>
          </a:lstStyle>
          <a:p>
            <a:pPr>
              <a:defRPr/>
            </a:pPr>
            <a:endParaRPr lang="en-US" dirty="0"/>
          </a:p>
        </p:txBody>
      </p:sp>
      <p:sp>
        <p:nvSpPr>
          <p:cNvPr id="10247" name="Rectangle 7"/>
          <p:cNvSpPr>
            <a:spLocks noGrp="1" noChangeArrowheads="1"/>
          </p:cNvSpPr>
          <p:nvPr>
            <p:ph type="sldNum" sz="quarter" idx="5"/>
          </p:nvPr>
        </p:nvSpPr>
        <p:spPr bwMode="auto">
          <a:xfrm>
            <a:off x="4244845" y="9286405"/>
            <a:ext cx="3246462" cy="488150"/>
          </a:xfrm>
          <a:prstGeom prst="rect">
            <a:avLst/>
          </a:prstGeom>
          <a:noFill/>
          <a:ln w="9525">
            <a:noFill/>
            <a:miter lim="800000"/>
            <a:headEnd/>
            <a:tailEnd/>
          </a:ln>
          <a:effectLst/>
        </p:spPr>
        <p:txBody>
          <a:bodyPr vert="horz" wrap="square" lIns="99452" tIns="49727" rIns="99452" bIns="49727" numCol="1" anchor="b" anchorCtr="0" compatLnSpc="1">
            <a:prstTxWarp prst="textNoShape">
              <a:avLst/>
            </a:prstTxWarp>
          </a:bodyPr>
          <a:lstStyle>
            <a:lvl1pPr algn="r" defTabSz="993938">
              <a:defRPr sz="1300" smtClean="0"/>
            </a:lvl1pPr>
          </a:lstStyle>
          <a:p>
            <a:pPr>
              <a:defRPr/>
            </a:pPr>
            <a:fld id="{B5B4DE1D-246E-49D1-8647-A6C223973E93}" type="slidenum">
              <a:rPr lang="en-US"/>
              <a:pPr>
                <a:defRPr/>
              </a:pPr>
              <a:t>‹#›</a:t>
            </a:fld>
            <a:endParaRPr lang="en-US" dirty="0"/>
          </a:p>
        </p:txBody>
      </p:sp>
    </p:spTree>
    <p:extLst>
      <p:ext uri="{BB962C8B-B14F-4D97-AF65-F5344CB8AC3E}">
        <p14:creationId xmlns:p14="http://schemas.microsoft.com/office/powerpoint/2010/main" val="431704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Wachovia FG"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Wachovia FG"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Wachovia FG"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Wachovia FG"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Wachovia FG"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ahoma" pitchFamily="34" charset="0"/>
              <a:cs typeface="Tahoma"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1767" eaLnBrk="0" hangingPunct="0">
              <a:defRPr sz="2400">
                <a:solidFill>
                  <a:schemeClr val="tx1"/>
                </a:solidFill>
                <a:latin typeface="Wachovia FG" pitchFamily="2" charset="0"/>
              </a:defRPr>
            </a:lvl1pPr>
            <a:lvl2pPr marL="758195" indent="-291614" defTabSz="981767" eaLnBrk="0" hangingPunct="0">
              <a:defRPr sz="2400">
                <a:solidFill>
                  <a:schemeClr val="tx1"/>
                </a:solidFill>
                <a:latin typeface="Wachovia FG" pitchFamily="2" charset="0"/>
              </a:defRPr>
            </a:lvl2pPr>
            <a:lvl3pPr marL="1166454" indent="-233290" defTabSz="981767" eaLnBrk="0" hangingPunct="0">
              <a:defRPr sz="2400">
                <a:solidFill>
                  <a:schemeClr val="tx1"/>
                </a:solidFill>
                <a:latin typeface="Wachovia FG" pitchFamily="2" charset="0"/>
              </a:defRPr>
            </a:lvl3pPr>
            <a:lvl4pPr marL="1633037" indent="-233290" defTabSz="981767" eaLnBrk="0" hangingPunct="0">
              <a:defRPr sz="2400">
                <a:solidFill>
                  <a:schemeClr val="tx1"/>
                </a:solidFill>
                <a:latin typeface="Wachovia FG" pitchFamily="2" charset="0"/>
              </a:defRPr>
            </a:lvl4pPr>
            <a:lvl5pPr marL="2099618" indent="-233290" defTabSz="981767" eaLnBrk="0" hangingPunct="0">
              <a:defRPr sz="2400">
                <a:solidFill>
                  <a:schemeClr val="tx1"/>
                </a:solidFill>
                <a:latin typeface="Wachovia FG" pitchFamily="2" charset="0"/>
              </a:defRPr>
            </a:lvl5pPr>
            <a:lvl6pPr marL="2566200" indent="-233290" defTabSz="981767" eaLnBrk="0" fontAlgn="base" hangingPunct="0">
              <a:spcBef>
                <a:spcPct val="0"/>
              </a:spcBef>
              <a:spcAft>
                <a:spcPct val="0"/>
              </a:spcAft>
              <a:defRPr sz="2400">
                <a:solidFill>
                  <a:schemeClr val="tx1"/>
                </a:solidFill>
                <a:latin typeface="Wachovia FG" pitchFamily="2" charset="0"/>
              </a:defRPr>
            </a:lvl6pPr>
            <a:lvl7pPr marL="3032783" indent="-233290" defTabSz="981767" eaLnBrk="0" fontAlgn="base" hangingPunct="0">
              <a:spcBef>
                <a:spcPct val="0"/>
              </a:spcBef>
              <a:spcAft>
                <a:spcPct val="0"/>
              </a:spcAft>
              <a:defRPr sz="2400">
                <a:solidFill>
                  <a:schemeClr val="tx1"/>
                </a:solidFill>
                <a:latin typeface="Wachovia FG" pitchFamily="2" charset="0"/>
              </a:defRPr>
            </a:lvl7pPr>
            <a:lvl8pPr marL="3499365" indent="-233290" defTabSz="981767" eaLnBrk="0" fontAlgn="base" hangingPunct="0">
              <a:spcBef>
                <a:spcPct val="0"/>
              </a:spcBef>
              <a:spcAft>
                <a:spcPct val="0"/>
              </a:spcAft>
              <a:defRPr sz="2400">
                <a:solidFill>
                  <a:schemeClr val="tx1"/>
                </a:solidFill>
                <a:latin typeface="Wachovia FG" pitchFamily="2" charset="0"/>
              </a:defRPr>
            </a:lvl8pPr>
            <a:lvl9pPr marL="3965946" indent="-233290" defTabSz="981767" eaLnBrk="0" fontAlgn="base" hangingPunct="0">
              <a:spcBef>
                <a:spcPct val="0"/>
              </a:spcBef>
              <a:spcAft>
                <a:spcPct val="0"/>
              </a:spcAft>
              <a:defRPr sz="2400">
                <a:solidFill>
                  <a:schemeClr val="tx1"/>
                </a:solidFill>
                <a:latin typeface="Wachovia FG" pitchFamily="2" charset="0"/>
              </a:defRPr>
            </a:lvl9pPr>
          </a:lstStyle>
          <a:p>
            <a:pPr eaLnBrk="1" hangingPunct="1"/>
            <a:fld id="{A0231805-7534-4767-ACB0-1FD969EB8A03}" type="slidenum">
              <a:rPr lang="en-US" altLang="en-US" sz="1200"/>
              <a:pPr eaLnBrk="1" hangingPunct="1"/>
              <a:t>1</a:t>
            </a:fld>
            <a:endParaRPr lang="en-US" altLang="en-US" sz="1200" dirty="0"/>
          </a:p>
        </p:txBody>
      </p:sp>
    </p:spTree>
    <p:extLst>
      <p:ext uri="{BB962C8B-B14F-4D97-AF65-F5344CB8AC3E}">
        <p14:creationId xmlns:p14="http://schemas.microsoft.com/office/powerpoint/2010/main" val="342766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10255" y="4862233"/>
            <a:ext cx="5678791" cy="4605400"/>
          </a:xfrm>
        </p:spPr>
        <p:txBody>
          <a:bodyPr>
            <a:normAutofit fontScale="77500" lnSpcReduction="20000"/>
          </a:bodyPr>
          <a:lstStyle/>
          <a:p>
            <a:pPr>
              <a:defRPr/>
            </a:pPr>
            <a:r>
              <a:rPr lang="en-US" b="1" dirty="0">
                <a:latin typeface="+mn-lt"/>
              </a:rPr>
              <a:t>Medicaid </a:t>
            </a:r>
            <a:r>
              <a:rPr lang="en-US" dirty="0">
                <a:latin typeface="+mn-lt"/>
              </a:rPr>
              <a:t>basics: </a:t>
            </a:r>
          </a:p>
          <a:p>
            <a:pPr>
              <a:defRPr/>
            </a:pPr>
            <a:r>
              <a:rPr lang="en-US" dirty="0">
                <a:latin typeface="+mn-lt"/>
              </a:rPr>
              <a:t>Medicaid is not one single program. It is several programs with different eligibility and services. And it varies from state to state. </a:t>
            </a:r>
          </a:p>
          <a:p>
            <a:pPr>
              <a:defRPr/>
            </a:pPr>
            <a:endParaRPr lang="en-US" dirty="0">
              <a:latin typeface="+mn-lt"/>
            </a:endParaRPr>
          </a:p>
          <a:p>
            <a:pPr>
              <a:defRPr/>
            </a:pPr>
            <a:r>
              <a:rPr lang="en-US" dirty="0">
                <a:latin typeface="+mn-lt"/>
              </a:rPr>
              <a:t>The Federal government’s Medicaid program was designed to assist low-income individuals in accessing health care services by matching state funds with Federal funds for approved health services. To qualify, people must meet income and asset criteria, as well as fit certain categorical requirements such as being: on the Temporary Assistance for Needy Families Program, a low income pregnant woman, disabled,  or a child from a low income family. Most adults, and especially those without children, do not qualify for Medicaid. Some of this will changed in 2014 under the Affordable care act, however NC did not expand Medicaid to childless adult populations. </a:t>
            </a:r>
          </a:p>
          <a:p>
            <a:pPr>
              <a:defRPr/>
            </a:pPr>
            <a:endParaRPr lang="en-US" dirty="0">
              <a:latin typeface="+mn-lt"/>
            </a:endParaRPr>
          </a:p>
          <a:p>
            <a:pPr>
              <a:defRPr/>
            </a:pPr>
            <a:r>
              <a:rPr lang="en-US" dirty="0">
                <a:latin typeface="+mn-lt"/>
              </a:rPr>
              <a:t>Medicaid classifies services and populations as “optional” and “mandatory.” The Federal government only requires that states cover limited populations and with limited services (for example, low income pregnant women for prenatal care and childbirth, children in foster care) – these are mandatory populations and services. In addition, they allow states to cover “optional” populations and “optional” services using the same matching fund formula. Every state chooses who to deliver services to, and what kinds of services; every state Medicaid plan and program is different. The Federal government through the Center for Medicare and Medicaid Services (CMS) approves those plans for how states will provide those services. Medicaid covers health services and supports that are medically necessary; it does not, for example, cover room and board in facilities, transport to school, and other related supports.  </a:t>
            </a:r>
            <a:r>
              <a:rPr lang="en-US" b="1" dirty="0">
                <a:latin typeface="+mn-lt"/>
              </a:rPr>
              <a:t>That PLAN is called the state plan: ours covers 26 out of 28 optional services, BTW. </a:t>
            </a:r>
          </a:p>
          <a:p>
            <a:pPr>
              <a:defRPr/>
            </a:pPr>
            <a:endParaRPr lang="en-US" dirty="0">
              <a:latin typeface="+mn-lt"/>
            </a:endParaRPr>
          </a:p>
          <a:p>
            <a:pPr>
              <a:defRPr/>
            </a:pPr>
            <a:r>
              <a:rPr lang="en-US" dirty="0">
                <a:latin typeface="+mn-lt"/>
              </a:rPr>
              <a:t>Once a plan is approved, those populations identified under the plan are usually “entitled” to the services outlined in the plan. One of the reasons states struggle with Medicaid budgets in difficult economic times is that more low income people are eligible and entitled to health care. </a:t>
            </a:r>
            <a:r>
              <a:rPr lang="en-US" b="1" dirty="0">
                <a:latin typeface="+mn-lt"/>
              </a:rPr>
              <a:t>To confuse things more, some programs under Medicaid – such as “waivers” - are not an entitlement.  </a:t>
            </a:r>
            <a:r>
              <a:rPr lang="en-US" dirty="0">
                <a:latin typeface="+mn-lt"/>
              </a:rPr>
              <a:t>A limited number of people can receive a waiver and not everyone eligible for the waiver gets services. States in conjunction with the Federal government determine who and how many will be served; when the slots are full they do not automatically open more to serve all who qualify. </a:t>
            </a:r>
          </a:p>
          <a:p>
            <a:pPr>
              <a:defRPr/>
            </a:pPr>
            <a:endParaRPr lang="en-US" dirty="0">
              <a:latin typeface="+mn-lt"/>
            </a:endParaRPr>
          </a:p>
          <a:p>
            <a:pPr>
              <a:defRPr/>
            </a:pPr>
            <a:r>
              <a:rPr lang="en-US" b="1" dirty="0">
                <a:latin typeface="+mn-lt"/>
              </a:rPr>
              <a:t>All services for treatment and support of people with MH, DD and SA are considered optional under Medicaid</a:t>
            </a:r>
            <a:r>
              <a:rPr lang="en-US" dirty="0">
                <a:latin typeface="+mn-lt"/>
              </a:rPr>
              <a:t>, as are all those populations. There are some exceptions to this, such as pregnant drug users or kids under Early Periodic Screening Diagnosis and Treatment (EPSDT), although enforcing services for kids under EPSDT has proven to be difficult. Other optional services are dental, orthopedics, vision, etc. The NC Legislature often talks about eliminating optional services because we are not required to provide them.  They have yet to do so – though other states have. Advocates regularly make the argument that these Medicaid services are a great option because people stay in communities/at home and they cost less than institutional settings. That does not change the fact that the Feds don’t require states to offer these options. </a:t>
            </a:r>
          </a:p>
          <a:p>
            <a:pPr>
              <a:defRPr/>
            </a:pPr>
            <a:endParaRPr 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7932">
              <a:spcBef>
                <a:spcPct val="30000"/>
              </a:spcBef>
              <a:defRPr sz="1300">
                <a:solidFill>
                  <a:schemeClr val="tx1"/>
                </a:solidFill>
                <a:latin typeface="Wachovia FG"/>
              </a:defRPr>
            </a:lvl1pPr>
            <a:lvl2pPr marL="795625" indent="-306010" defTabSz="997932">
              <a:spcBef>
                <a:spcPct val="30000"/>
              </a:spcBef>
              <a:defRPr sz="1300">
                <a:solidFill>
                  <a:schemeClr val="tx1"/>
                </a:solidFill>
                <a:latin typeface="Wachovia FG"/>
              </a:defRPr>
            </a:lvl2pPr>
            <a:lvl3pPr marL="1224039" indent="-244808" defTabSz="997932">
              <a:spcBef>
                <a:spcPct val="30000"/>
              </a:spcBef>
              <a:defRPr sz="1300">
                <a:solidFill>
                  <a:schemeClr val="tx1"/>
                </a:solidFill>
                <a:latin typeface="Wachovia FG"/>
              </a:defRPr>
            </a:lvl3pPr>
            <a:lvl4pPr marL="1713654" indent="-244808" defTabSz="997932">
              <a:spcBef>
                <a:spcPct val="30000"/>
              </a:spcBef>
              <a:defRPr sz="1300">
                <a:solidFill>
                  <a:schemeClr val="tx1"/>
                </a:solidFill>
                <a:latin typeface="Wachovia FG"/>
              </a:defRPr>
            </a:lvl4pPr>
            <a:lvl5pPr marL="2203270" indent="-244808" defTabSz="997932">
              <a:spcBef>
                <a:spcPct val="30000"/>
              </a:spcBef>
              <a:defRPr sz="1300">
                <a:solidFill>
                  <a:schemeClr val="tx1"/>
                </a:solidFill>
                <a:latin typeface="Wachovia FG"/>
              </a:defRPr>
            </a:lvl5pPr>
            <a:lvl6pPr marL="2692885" indent="-244808" defTabSz="997932" eaLnBrk="0" fontAlgn="base" hangingPunct="0">
              <a:spcBef>
                <a:spcPct val="30000"/>
              </a:spcBef>
              <a:spcAft>
                <a:spcPct val="0"/>
              </a:spcAft>
              <a:defRPr sz="1300">
                <a:solidFill>
                  <a:schemeClr val="tx1"/>
                </a:solidFill>
                <a:latin typeface="Wachovia FG"/>
              </a:defRPr>
            </a:lvl6pPr>
            <a:lvl7pPr marL="3182501" indent="-244808" defTabSz="997932" eaLnBrk="0" fontAlgn="base" hangingPunct="0">
              <a:spcBef>
                <a:spcPct val="30000"/>
              </a:spcBef>
              <a:spcAft>
                <a:spcPct val="0"/>
              </a:spcAft>
              <a:defRPr sz="1300">
                <a:solidFill>
                  <a:schemeClr val="tx1"/>
                </a:solidFill>
                <a:latin typeface="Wachovia FG"/>
              </a:defRPr>
            </a:lvl7pPr>
            <a:lvl8pPr marL="3672116" indent="-244808" defTabSz="997932" eaLnBrk="0" fontAlgn="base" hangingPunct="0">
              <a:spcBef>
                <a:spcPct val="30000"/>
              </a:spcBef>
              <a:spcAft>
                <a:spcPct val="0"/>
              </a:spcAft>
              <a:defRPr sz="1300">
                <a:solidFill>
                  <a:schemeClr val="tx1"/>
                </a:solidFill>
                <a:latin typeface="Wachovia FG"/>
              </a:defRPr>
            </a:lvl8pPr>
            <a:lvl9pPr marL="4161732" indent="-244808" defTabSz="997932" eaLnBrk="0" fontAlgn="base" hangingPunct="0">
              <a:spcBef>
                <a:spcPct val="30000"/>
              </a:spcBef>
              <a:spcAft>
                <a:spcPct val="0"/>
              </a:spcAft>
              <a:defRPr sz="1300">
                <a:solidFill>
                  <a:schemeClr val="tx1"/>
                </a:solidFill>
                <a:latin typeface="Wachovia FG"/>
              </a:defRPr>
            </a:lvl9pPr>
          </a:lstStyle>
          <a:p>
            <a:pPr>
              <a:spcBef>
                <a:spcPct val="0"/>
              </a:spcBef>
            </a:pPr>
            <a:fld id="{718382E0-4DE3-49F2-8FA7-5FF167082E3C}" type="slidenum">
              <a:rPr lang="en-US" altLang="en-US"/>
              <a:pPr>
                <a:spcBef>
                  <a:spcPct val="0"/>
                </a:spcBef>
              </a:pPr>
              <a:t>10</a:t>
            </a:fld>
            <a:endParaRPr lang="en-US" altLang="en-US"/>
          </a:p>
        </p:txBody>
      </p:sp>
    </p:spTree>
    <p:extLst>
      <p:ext uri="{BB962C8B-B14F-4D97-AF65-F5344CB8AC3E}">
        <p14:creationId xmlns:p14="http://schemas.microsoft.com/office/powerpoint/2010/main" val="934510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clear up any confusion that I hear when people are talking about Medicaid Expansion in North Carolina. Expansion is important and we support efforts to make sure everyone has access to health care.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11</a:t>
            </a:fld>
            <a:endParaRPr lang="en-US" dirty="0"/>
          </a:p>
        </p:txBody>
      </p:sp>
    </p:spTree>
    <p:extLst>
      <p:ext uri="{BB962C8B-B14F-4D97-AF65-F5344CB8AC3E}">
        <p14:creationId xmlns:p14="http://schemas.microsoft.com/office/powerpoint/2010/main" val="251528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flow and the NCGA (i.e. waiver slots and PMPM).</a:t>
            </a:r>
          </a:p>
          <a:p>
            <a:endParaRPr lang="en-US" dirty="0"/>
          </a:p>
          <a:p>
            <a:r>
              <a:rPr lang="en-US" dirty="0"/>
              <a:t>Again, in order to talk about how Medicaid is planning to change, I need to point out how it currently works. </a:t>
            </a:r>
          </a:p>
          <a:p>
            <a:endParaRPr lang="en-US" dirty="0"/>
          </a:p>
          <a:p>
            <a:r>
              <a:rPr lang="en-US" b="1" dirty="0"/>
              <a:t>Does not account for current flow of funds into Physical health care system for regular Medicaid, Health Choice, dental care, etc. that runs parallel to this as a fee for service system.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12</a:t>
            </a:fld>
            <a:endParaRPr lang="en-US" dirty="0"/>
          </a:p>
        </p:txBody>
      </p:sp>
    </p:spTree>
    <p:extLst>
      <p:ext uri="{BB962C8B-B14F-4D97-AF65-F5344CB8AC3E}">
        <p14:creationId xmlns:p14="http://schemas.microsoft.com/office/powerpoint/2010/main" val="10422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discussion about history, local/regional authorities, county appointed boards, manage services that are delivered by private providers. Paid PMPM to manage all the Medicaid MHDDSA services, including waiver funds. </a:t>
            </a:r>
          </a:p>
          <a:p>
            <a:endParaRPr lang="en-US" dirty="0"/>
          </a:p>
          <a:p>
            <a:r>
              <a:rPr lang="en-US" dirty="0"/>
              <a:t>Well known that many IDD organizations opposed the introduction of managed care into IDD services, including ASNC. Myself and my colleagues have spent a lot of time seeking to understand how managed care, carefully overseen, can be utilized to deliver better services, support whole person care, and use data to both use a systemic approach as well as treat individuals.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13</a:t>
            </a:fld>
            <a:endParaRPr lang="en-US" dirty="0"/>
          </a:p>
        </p:txBody>
      </p:sp>
    </p:spTree>
    <p:extLst>
      <p:ext uri="{BB962C8B-B14F-4D97-AF65-F5344CB8AC3E}">
        <p14:creationId xmlns:p14="http://schemas.microsoft.com/office/powerpoint/2010/main" val="3173845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8383" y="4642380"/>
            <a:ext cx="5494543" cy="4398301"/>
          </a:xfrm>
        </p:spPr>
        <p:txBody>
          <a:bodyPr/>
          <a:lstStyle/>
          <a:p>
            <a:r>
              <a:rPr lang="en-US" dirty="0"/>
              <a:t>These are your LME MCO s and the regions they serve. PIHP = entity that has a contract with the state to deliver Medicaid behavior and developmental services under a managed care model, even though many of those services are not necessarily “inpatient.” </a:t>
            </a:r>
          </a:p>
          <a:p>
            <a:endParaRPr lang="en-US" dirty="0"/>
          </a:p>
          <a:p>
            <a:r>
              <a:rPr lang="en-US" dirty="0"/>
              <a:t>Explain LME MCOS and how we got here. (see previous slide as well)</a:t>
            </a:r>
          </a:p>
          <a:p>
            <a:endParaRPr lang="en-US" dirty="0"/>
          </a:p>
          <a:p>
            <a:r>
              <a:rPr lang="en-US" dirty="0"/>
              <a:t>Local authorities, county appointed boards, contract with state DHHS but answerable to board. Loose lines of authority. NCGA can remove funds, state can “take over” and remove boards. Lots of politics involved in eliminating contract – not clear that they could hand contract over to another LME, issue of property, staff, mergers, etc. </a:t>
            </a:r>
          </a:p>
          <a:p>
            <a:endParaRPr lang="en-US" dirty="0"/>
          </a:p>
          <a:p>
            <a:r>
              <a:rPr lang="en-US" dirty="0"/>
              <a:t>Responsible for ALL MHDDSAS for ALL of Medicaid. </a:t>
            </a:r>
          </a:p>
          <a:p>
            <a:endParaRPr lang="en-US" dirty="0"/>
          </a:p>
          <a:p>
            <a:r>
              <a:rPr lang="en-US" dirty="0"/>
              <a:t>Transitioning to new Tailored Plan, more on that later. </a:t>
            </a:r>
          </a:p>
          <a:p>
            <a:endParaRPr lang="en-US" dirty="0"/>
          </a:p>
          <a:p>
            <a:r>
              <a:rPr lang="en-US" dirty="0"/>
              <a:t>Managed care, local to state funding – will look different in a few years</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14</a:t>
            </a:fld>
            <a:endParaRPr lang="en-US" dirty="0"/>
          </a:p>
        </p:txBody>
      </p:sp>
    </p:spTree>
    <p:extLst>
      <p:ext uri="{BB962C8B-B14F-4D97-AF65-F5344CB8AC3E}">
        <p14:creationId xmlns:p14="http://schemas.microsoft.com/office/powerpoint/2010/main" val="1411570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Legislature decided that Medicaid needed to be managed differently, merge behavioral and physical health, use managed care and private managed care companies. </a:t>
            </a:r>
          </a:p>
          <a:p>
            <a:endParaRPr lang="en-US" dirty="0"/>
          </a:p>
          <a:p>
            <a:r>
              <a:rPr lang="en-US" dirty="0"/>
              <a:t>At risk, capitated, managed care BILLIONs of dollars –hospitals, MDs, and the Behavioral Health system</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15</a:t>
            </a:fld>
            <a:endParaRPr lang="en-US" dirty="0"/>
          </a:p>
        </p:txBody>
      </p:sp>
    </p:spTree>
    <p:extLst>
      <p:ext uri="{BB962C8B-B14F-4D97-AF65-F5344CB8AC3E}">
        <p14:creationId xmlns:p14="http://schemas.microsoft.com/office/powerpoint/2010/main" val="42907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Determined we would divide eligible into two plans: SP and TP</a:t>
            </a:r>
          </a:p>
          <a:p>
            <a:endParaRPr lang="en-US" dirty="0"/>
          </a:p>
          <a:p>
            <a:r>
              <a:rPr lang="en-US" dirty="0"/>
              <a:t>CMS will hold DHHS accountable, DHHS will hold SP/TP accountable, SP/TP will hold providers accountable</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16</a:t>
            </a:fld>
            <a:endParaRPr lang="en-US" dirty="0"/>
          </a:p>
        </p:txBody>
      </p:sp>
    </p:spTree>
    <p:extLst>
      <p:ext uri="{BB962C8B-B14F-4D97-AF65-F5344CB8AC3E}">
        <p14:creationId xmlns:p14="http://schemas.microsoft.com/office/powerpoint/2010/main" val="200961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17</a:t>
            </a:fld>
            <a:endParaRPr lang="en-US" dirty="0"/>
          </a:p>
        </p:txBody>
      </p:sp>
    </p:spTree>
    <p:extLst>
      <p:ext uri="{BB962C8B-B14F-4D97-AF65-F5344CB8AC3E}">
        <p14:creationId xmlns:p14="http://schemas.microsoft.com/office/powerpoint/2010/main" val="358988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Other huge piece of 1115 – exploration to address health barriers, pilots/grants to come out soon around Employment, Housing, Food Insecurity, transportation, personal safety.  Grants to come out for these soon also.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NC DHHS as a whole will also focus health care plans, partners, agencies, providers on addressing social determinants of health, DSS having to step up, everyone having to prove their value.</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18</a:t>
            </a:fld>
            <a:endParaRPr lang="en-US" dirty="0"/>
          </a:p>
        </p:txBody>
      </p:sp>
    </p:spTree>
    <p:extLst>
      <p:ext uri="{BB962C8B-B14F-4D97-AF65-F5344CB8AC3E}">
        <p14:creationId xmlns:p14="http://schemas.microsoft.com/office/powerpoint/2010/main" val="2669550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the standard plan will be delivered by private managed care and regional provider led private health insurers. </a:t>
            </a:r>
          </a:p>
          <a:p>
            <a:endParaRPr lang="en-US" dirty="0"/>
          </a:p>
          <a:p>
            <a:r>
              <a:rPr lang="en-US" dirty="0"/>
              <a:t>To show they can manage these services, plus physical health care, plus healthy outcomes – bc shared risk under PMPM</a:t>
            </a:r>
          </a:p>
          <a:p>
            <a:endParaRPr lang="en-US" dirty="0"/>
          </a:p>
          <a:p>
            <a:r>
              <a:rPr lang="en-US" dirty="0"/>
              <a:t>Choice of plan for consumers</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19</a:t>
            </a:fld>
            <a:endParaRPr lang="en-US" dirty="0"/>
          </a:p>
        </p:txBody>
      </p:sp>
    </p:spTree>
    <p:extLst>
      <p:ext uri="{BB962C8B-B14F-4D97-AF65-F5344CB8AC3E}">
        <p14:creationId xmlns:p14="http://schemas.microsoft.com/office/powerpoint/2010/main" val="53616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 Mahan, Director of Public Policy for the Autism Society of NC. ASNC has been working in North Carolina for 50 years this year, improving the lives of people with autism, supporting their families and educating communities. Thank you for inviting me to talk about what is currently happening in developmental disability advocacy.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a:t>
            </a:fld>
            <a:endParaRPr lang="en-US" dirty="0"/>
          </a:p>
        </p:txBody>
      </p:sp>
    </p:spTree>
    <p:extLst>
      <p:ext uri="{BB962C8B-B14F-4D97-AF65-F5344CB8AC3E}">
        <p14:creationId xmlns:p14="http://schemas.microsoft.com/office/powerpoint/2010/main" val="2466009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seen the billboards?  Heard the commercials?  What are they bidding for again?</a:t>
            </a:r>
          </a:p>
          <a:p>
            <a:r>
              <a:rPr lang="en-US" dirty="0"/>
              <a:t>Creative ways to deliver all services and address SD, whole person care</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20</a:t>
            </a:fld>
            <a:endParaRPr lang="en-US" dirty="0"/>
          </a:p>
        </p:txBody>
      </p:sp>
    </p:spTree>
    <p:extLst>
      <p:ext uri="{BB962C8B-B14F-4D97-AF65-F5344CB8AC3E}">
        <p14:creationId xmlns:p14="http://schemas.microsoft.com/office/powerpoint/2010/main" val="101212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these are different from the LME MCO regions?  What will happen?</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21</a:t>
            </a:fld>
            <a:endParaRPr lang="en-US" dirty="0"/>
          </a:p>
        </p:txBody>
      </p:sp>
    </p:spTree>
    <p:extLst>
      <p:ext uri="{BB962C8B-B14F-4D97-AF65-F5344CB8AC3E}">
        <p14:creationId xmlns:p14="http://schemas.microsoft.com/office/powerpoint/2010/main" val="1039442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two counties on here have changed LMEs since the map was created by DHHS.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22</a:t>
            </a:fld>
            <a:endParaRPr lang="en-US" dirty="0"/>
          </a:p>
        </p:txBody>
      </p:sp>
    </p:spTree>
    <p:extLst>
      <p:ext uri="{BB962C8B-B14F-4D97-AF65-F5344CB8AC3E}">
        <p14:creationId xmlns:p14="http://schemas.microsoft.com/office/powerpoint/2010/main" val="3519938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Tailored Plans will be delivered by LME MCOs that are able to meet the same criteria as the private insurers. Then after the first four years those contracts would be put out to bid and any of the current or other health plans can submit proposals to be the contractors (if they meet the criteria and are selected).  </a:t>
            </a:r>
          </a:p>
          <a:p>
            <a:endParaRPr lang="en-US" dirty="0"/>
          </a:p>
          <a:p>
            <a:r>
              <a:rPr lang="en-US" dirty="0"/>
              <a:t>No choice of plan for the participant/consumer; your managed care company is still based on the region you live in. </a:t>
            </a:r>
          </a:p>
          <a:p>
            <a:endParaRPr lang="en-US" dirty="0"/>
          </a:p>
          <a:p>
            <a:r>
              <a:rPr lang="en-US" dirty="0"/>
              <a:t>Medicaid Tailored plan participants will have a choice of providers within the network and a choice of care management providers. </a:t>
            </a:r>
          </a:p>
          <a:p>
            <a:endParaRPr lang="en-US" dirty="0"/>
          </a:p>
          <a:p>
            <a:r>
              <a:rPr lang="en-US" dirty="0"/>
              <a:t>Tailored plans are the ONLY place to get state funded and locally funded MH/DD/SAS services, IPRS dollars, grant, B3 dollars. If you are getting ANY kind of state funded service, that will not be available in the Standard Plan.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23</a:t>
            </a:fld>
            <a:endParaRPr lang="en-US" dirty="0"/>
          </a:p>
        </p:txBody>
      </p:sp>
    </p:spTree>
    <p:extLst>
      <p:ext uri="{BB962C8B-B14F-4D97-AF65-F5344CB8AC3E}">
        <p14:creationId xmlns:p14="http://schemas.microsoft.com/office/powerpoint/2010/main" val="2502111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flow and the NCGA (i.e. waiver slots and PMPM), contracts address PMPM and admin costs, </a:t>
            </a:r>
            <a:r>
              <a:rPr lang="en-US" b="1" dirty="0"/>
              <a:t>keeping in mind that this still does not address waiver programs like Innovations that require legislative authorization and funding for more slots.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24</a:t>
            </a:fld>
            <a:endParaRPr lang="en-US" dirty="0"/>
          </a:p>
        </p:txBody>
      </p:sp>
    </p:spTree>
    <p:extLst>
      <p:ext uri="{BB962C8B-B14F-4D97-AF65-F5344CB8AC3E}">
        <p14:creationId xmlns:p14="http://schemas.microsoft.com/office/powerpoint/2010/main" val="2327656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content, note following slides contain information that they can review on own about new elements of transformed system. </a:t>
            </a:r>
          </a:p>
          <a:p>
            <a:endParaRPr lang="en-US" dirty="0"/>
          </a:p>
          <a:p>
            <a:r>
              <a:rPr lang="en-US" dirty="0"/>
              <a:t>Tailored plans (and Standard Plans) are delivering both physical, behavioral and developmental health and disability services, so they must contract with Private Health Plans and Behavioral providers to deliver in an integrated way all of those services. </a:t>
            </a:r>
          </a:p>
          <a:p>
            <a:endParaRPr lang="en-US" dirty="0"/>
          </a:p>
          <a:p>
            <a:r>
              <a:rPr lang="en-US" dirty="0"/>
              <a:t>We still  need legislative changes to ensure that some of the elements of the current LME MCO system carry over into the new transformed managed care system: CFACS, cross county appointed oversight boards, other issues still need to be resolved. </a:t>
            </a:r>
          </a:p>
          <a:p>
            <a:endParaRPr lang="en-US" dirty="0"/>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25</a:t>
            </a:fld>
            <a:endParaRPr lang="en-US" dirty="0"/>
          </a:p>
        </p:txBody>
      </p:sp>
    </p:spTree>
    <p:extLst>
      <p:ext uri="{BB962C8B-B14F-4D97-AF65-F5344CB8AC3E}">
        <p14:creationId xmlns:p14="http://schemas.microsoft.com/office/powerpoint/2010/main" val="3336682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a huge holding pattern on Transformation, planning is still going on in anticipation of legislative changes and a budget passing, but there is no budget. </a:t>
            </a:r>
          </a:p>
          <a:p>
            <a:endParaRPr lang="en-US" dirty="0"/>
          </a:p>
          <a:p>
            <a:r>
              <a:rPr lang="en-US" dirty="0"/>
              <a:t>We still  need legislative changes to ensure that some of the elements of the current LME MCO system carry over into the new transformed managed care system: CFACS, cross county appointed oversight boards, other issues still need to be resolved. </a:t>
            </a:r>
          </a:p>
          <a:p>
            <a:endParaRPr lang="en-US" dirty="0"/>
          </a:p>
          <a:p>
            <a:endParaRPr lang="en-US" dirty="0"/>
          </a:p>
          <a:p>
            <a:r>
              <a:rPr lang="en-US" dirty="0"/>
              <a:t>Talk about why things are on hold: budget impasse, unclear when it will start up again. </a:t>
            </a:r>
          </a:p>
          <a:p>
            <a:endParaRPr lang="en-US" dirty="0"/>
          </a:p>
          <a:p>
            <a:r>
              <a:rPr lang="en-US" dirty="0"/>
              <a:t>What about those MCOs? https://advancingncwholehealth.com/</a:t>
            </a:r>
          </a:p>
          <a:p>
            <a:r>
              <a:rPr lang="en-US" dirty="0"/>
              <a:t>MCO’s gearing up to run TP’s – care management, care coordination platforms, SDOH, value based</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30</a:t>
            </a:fld>
            <a:endParaRPr lang="en-US" dirty="0"/>
          </a:p>
        </p:txBody>
      </p:sp>
    </p:spTree>
    <p:extLst>
      <p:ext uri="{BB962C8B-B14F-4D97-AF65-F5344CB8AC3E}">
        <p14:creationId xmlns:p14="http://schemas.microsoft.com/office/powerpoint/2010/main" val="3269618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 session starts at end of April. Very difficult to predict the outcome right now, all signs point to no large budget bill being passed. Possible mini-budgets for adjustments to education funding to meet attendance increases, bills to authorize Federal funds to the state.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31</a:t>
            </a:fld>
            <a:endParaRPr lang="en-US" dirty="0"/>
          </a:p>
        </p:txBody>
      </p:sp>
    </p:spTree>
    <p:extLst>
      <p:ext uri="{BB962C8B-B14F-4D97-AF65-F5344CB8AC3E}">
        <p14:creationId xmlns:p14="http://schemas.microsoft.com/office/powerpoint/2010/main" val="4225420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keep an eye on information on voting on the state board of elections website and by mail.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35</a:t>
            </a:fld>
            <a:endParaRPr lang="en-US" dirty="0"/>
          </a:p>
        </p:txBody>
      </p:sp>
    </p:spTree>
    <p:extLst>
      <p:ext uri="{BB962C8B-B14F-4D97-AF65-F5344CB8AC3E}">
        <p14:creationId xmlns:p14="http://schemas.microsoft.com/office/powerpoint/2010/main" val="2370422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else besides voter near relative or guardian can request ballot.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37</a:t>
            </a:fld>
            <a:endParaRPr lang="en-US" dirty="0"/>
          </a:p>
        </p:txBody>
      </p:sp>
    </p:spTree>
    <p:extLst>
      <p:ext uri="{BB962C8B-B14F-4D97-AF65-F5344CB8AC3E}">
        <p14:creationId xmlns:p14="http://schemas.microsoft.com/office/powerpoint/2010/main" val="901436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be talking tonight about a range of issues going on in the state as well as a few national issues, and then my very brief take on advocating. I’ve pulled a lot of information into the time we have together tonight so I’m going to ask you to hold onto questions until the end. Some of your questions will be answered as we go along, and the rest we will cover at the end.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a:t>
            </a:fld>
            <a:endParaRPr lang="en-US" dirty="0"/>
          </a:p>
        </p:txBody>
      </p:sp>
    </p:spTree>
    <p:extLst>
      <p:ext uri="{BB962C8B-B14F-4D97-AF65-F5344CB8AC3E}">
        <p14:creationId xmlns:p14="http://schemas.microsoft.com/office/powerpoint/2010/main" val="2112934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ASNC can help sort out who you need to advocate with on your issue. Email or call me!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39</a:t>
            </a:fld>
            <a:endParaRPr lang="en-US" dirty="0"/>
          </a:p>
        </p:txBody>
      </p:sp>
    </p:spTree>
    <p:extLst>
      <p:ext uri="{BB962C8B-B14F-4D97-AF65-F5344CB8AC3E}">
        <p14:creationId xmlns:p14="http://schemas.microsoft.com/office/powerpoint/2010/main" val="2845046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45</a:t>
            </a:fld>
            <a:endParaRPr lang="en-US" dirty="0"/>
          </a:p>
        </p:txBody>
      </p:sp>
    </p:spTree>
    <p:extLst>
      <p:ext uri="{BB962C8B-B14F-4D97-AF65-F5344CB8AC3E}">
        <p14:creationId xmlns:p14="http://schemas.microsoft.com/office/powerpoint/2010/main" val="175330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make very clear the perspective I am working from today. There are a lot of slides that follow about how our system is trying to transform, about upcoming policy changes, and issues to keep an eye on, but I want to be sure about where things still stand today. </a:t>
            </a:r>
          </a:p>
          <a:p>
            <a:endParaRPr lang="en-US" dirty="0"/>
          </a:p>
          <a:p>
            <a:r>
              <a:rPr lang="en-US" dirty="0"/>
              <a:t>Despite all these efforts, we will still not have addressed the most basic issue in our system which is the lack of access to services for people with IDD. I’m hopeful that we can change this.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4</a:t>
            </a:fld>
            <a:endParaRPr lang="en-US" dirty="0"/>
          </a:p>
        </p:txBody>
      </p:sp>
    </p:spTree>
    <p:extLst>
      <p:ext uri="{BB962C8B-B14F-4D97-AF65-F5344CB8AC3E}">
        <p14:creationId xmlns:p14="http://schemas.microsoft.com/office/powerpoint/2010/main" val="333628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usually wait to do this until the end to do this but I want you to be thinking about this issue as I talk with you about the court decisions, Medicaid, system structure, and transformation.  </a:t>
            </a:r>
          </a:p>
          <a:p>
            <a:r>
              <a:rPr lang="en-US" dirty="0"/>
              <a:t>There are 14,500 people on a waiting list for Innovations waiver services in North Carolina</a:t>
            </a:r>
          </a:p>
          <a:p>
            <a:r>
              <a:rPr lang="en-US" dirty="0"/>
              <a:t>Typical wait is 10 years, but some waits are closer to 20 because of an inequitable distribution system across counties, and ultimately because we haven’t invested resources, and there are 14,500 waiting.   </a:t>
            </a:r>
          </a:p>
          <a:p>
            <a:r>
              <a:rPr lang="en-US" dirty="0"/>
              <a:t>There is a lack of coordination, despite services being coordinated by the same services manager, because funding and programs have different resources, eligibility, and processes to access. </a:t>
            </a:r>
          </a:p>
          <a:p>
            <a:endParaRPr lang="en-US" dirty="0"/>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5</a:t>
            </a:fld>
            <a:endParaRPr lang="en-US" dirty="0"/>
          </a:p>
        </p:txBody>
      </p:sp>
    </p:spTree>
    <p:extLst>
      <p:ext uri="{BB962C8B-B14F-4D97-AF65-F5344CB8AC3E}">
        <p14:creationId xmlns:p14="http://schemas.microsoft.com/office/powerpoint/2010/main" val="302936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I’m talking about our public system today I want to review a little of what that looks like, what’s happening in it, we think, in the next few years. </a:t>
            </a:r>
          </a:p>
          <a:p>
            <a:endParaRPr lang="en-US" dirty="0"/>
          </a:p>
          <a:p>
            <a:r>
              <a:rPr lang="en-US" dirty="0"/>
              <a:t>These are most of the payors for services for people with developmental disabilities, most of which is public funding. Private payors, </a:t>
            </a:r>
            <a:r>
              <a:rPr lang="en-US" dirty="0" err="1"/>
              <a:t>ie</a:t>
            </a:r>
            <a:r>
              <a:rPr lang="en-US" dirty="0"/>
              <a:t> private health insurance pays for very little IDD specific services with the exception of some autism behavior therapies for some insurance plans. </a:t>
            </a:r>
            <a:r>
              <a:rPr lang="en-US" dirty="0" err="1"/>
              <a:t>Habilitaiton</a:t>
            </a:r>
            <a:r>
              <a:rPr lang="en-US" dirty="0"/>
              <a:t> supports and longer term services are paid for with state and federal dollars.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6</a:t>
            </a:fld>
            <a:endParaRPr lang="en-US" dirty="0"/>
          </a:p>
        </p:txBody>
      </p:sp>
    </p:spTree>
    <p:extLst>
      <p:ext uri="{BB962C8B-B14F-4D97-AF65-F5344CB8AC3E}">
        <p14:creationId xmlns:p14="http://schemas.microsoft.com/office/powerpoint/2010/main" val="56789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these things are permanent: all are subject to change.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7</a:t>
            </a:fld>
            <a:endParaRPr lang="en-US" dirty="0"/>
          </a:p>
        </p:txBody>
      </p:sp>
    </p:spTree>
    <p:extLst>
      <p:ext uri="{BB962C8B-B14F-4D97-AF65-F5344CB8AC3E}">
        <p14:creationId xmlns:p14="http://schemas.microsoft.com/office/powerpoint/2010/main" val="207184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the end are some links to more info and our toolkit.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8</a:t>
            </a:fld>
            <a:endParaRPr lang="en-US" dirty="0"/>
          </a:p>
        </p:txBody>
      </p:sp>
    </p:spTree>
    <p:extLst>
      <p:ext uri="{BB962C8B-B14F-4D97-AF65-F5344CB8AC3E}">
        <p14:creationId xmlns:p14="http://schemas.microsoft.com/office/powerpoint/2010/main" val="349157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Rights North Carolina sued the state of North Carolina over the last two years on behalf of several clients whose main issues are lack of access to services in the community and re-institutionalization for their community living option. </a:t>
            </a:r>
          </a:p>
          <a:p>
            <a:endParaRPr lang="en-US" dirty="0"/>
          </a:p>
          <a:p>
            <a:r>
              <a:rPr lang="en-US" dirty="0"/>
              <a:t>[Cannot just remove state law protecting people with IDD/disabilities, same protections exist in Federal law.] Some remedy will have to be put in place at some point – likely one that increases access to some set of services and supports. What, we don’t yet know  </a:t>
            </a:r>
          </a:p>
          <a:p>
            <a:endParaRPr lang="en-US" dirty="0"/>
          </a:p>
          <a:p>
            <a:r>
              <a:rPr lang="en-US" dirty="0"/>
              <a:t>Huge opportunity for looking at what a full array of services should look like, addressing direct support staffing issues, ensuring that people have choice in living arrangements, options for supports. We can address wait list issues, but also carefully look at adequacy and quality of community based supports. We can think </a:t>
            </a:r>
            <a:r>
              <a:rPr lang="en-US" b="1" dirty="0"/>
              <a:t>beyond</a:t>
            </a:r>
            <a:r>
              <a:rPr lang="en-US" dirty="0"/>
              <a:t> what we are currently doing. </a:t>
            </a:r>
          </a:p>
        </p:txBody>
      </p:sp>
      <p:sp>
        <p:nvSpPr>
          <p:cNvPr id="4" name="Slide Number Placeholder 3"/>
          <p:cNvSpPr>
            <a:spLocks noGrp="1"/>
          </p:cNvSpPr>
          <p:nvPr>
            <p:ph type="sldNum" sz="quarter" idx="5"/>
          </p:nvPr>
        </p:nvSpPr>
        <p:spPr/>
        <p:txBody>
          <a:bodyPr/>
          <a:lstStyle/>
          <a:p>
            <a:pPr>
              <a:defRPr/>
            </a:pPr>
            <a:fld id="{B5B4DE1D-246E-49D1-8647-A6C223973E93}" type="slidenum">
              <a:rPr lang="en-US" smtClean="0"/>
              <a:pPr>
                <a:defRPr/>
              </a:pPr>
              <a:t>9</a:t>
            </a:fld>
            <a:endParaRPr lang="en-US" dirty="0"/>
          </a:p>
        </p:txBody>
      </p:sp>
    </p:spTree>
    <p:extLst>
      <p:ext uri="{BB962C8B-B14F-4D97-AF65-F5344CB8AC3E}">
        <p14:creationId xmlns:p14="http://schemas.microsoft.com/office/powerpoint/2010/main" val="890366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3639276"/>
            <a:ext cx="9144000" cy="244170"/>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Rectangle 22"/>
          <p:cNvSpPr/>
          <p:nvPr/>
        </p:nvSpPr>
        <p:spPr>
          <a:xfrm flipV="1">
            <a:off x="5410183" y="3810002"/>
            <a:ext cx="3733819" cy="9108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4" name="Rectangle 23"/>
          <p:cNvSpPr/>
          <p:nvPr/>
        </p:nvSpPr>
        <p:spPr>
          <a:xfrm flipV="1">
            <a:off x="5410201" y="3897010"/>
            <a:ext cx="3733801" cy="192024"/>
          </a:xfrm>
          <a:prstGeom prst="rect">
            <a:avLst/>
          </a:prstGeom>
          <a:solidFill>
            <a:schemeClr val="accent6">
              <a:alpha val="49804"/>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5" name="Rectangle 24"/>
          <p:cNvSpPr/>
          <p:nvPr/>
        </p:nvSpPr>
        <p:spPr>
          <a:xfrm flipV="1">
            <a:off x="5410201" y="4115167"/>
            <a:ext cx="3733801" cy="9144"/>
          </a:xfrm>
          <a:prstGeom prst="rect">
            <a:avLst/>
          </a:prstGeom>
          <a:solidFill>
            <a:schemeClr val="accent6">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Rectangle 25"/>
          <p:cNvSpPr/>
          <p:nvPr/>
        </p:nvSpPr>
        <p:spPr>
          <a:xfrm flipV="1">
            <a:off x="5410200" y="4164403"/>
            <a:ext cx="1965960" cy="18288"/>
          </a:xfrm>
          <a:prstGeom prst="rect">
            <a:avLst/>
          </a:prstGeom>
          <a:solidFill>
            <a:schemeClr val="accent6">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7" name="Rectangle 26"/>
          <p:cNvSpPr/>
          <p:nvPr/>
        </p:nvSpPr>
        <p:spPr>
          <a:xfrm flipV="1">
            <a:off x="5410200" y="4199572"/>
            <a:ext cx="1965960" cy="9144"/>
          </a:xfrm>
          <a:prstGeom prst="rect">
            <a:avLst/>
          </a:prstGeom>
          <a:solidFill>
            <a:schemeClr val="accent6">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1" y="3675529"/>
            <a:ext cx="9144001" cy="14067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flipV="1">
            <a:off x="6414051" y="3643090"/>
            <a:ext cx="2729950" cy="24843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Rectangle 18"/>
          <p:cNvSpPr/>
          <p:nvPr/>
        </p:nvSpPr>
        <p:spPr>
          <a:xfrm>
            <a:off x="-1283" y="-5869"/>
            <a:ext cx="9144000" cy="3701700"/>
          </a:xfrm>
          <a:prstGeom prst="rect">
            <a:avLst/>
          </a:prstGeom>
          <a:solidFill>
            <a:srgbClr val="4FAD2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pPr>
              <a:defRPr/>
            </a:pPr>
            <a:r>
              <a:rPr lang="en-US" dirty="0"/>
              <a:t>Page </a:t>
            </a:r>
            <a:fld id="{984F0B85-049F-47B6-B93A-9B62A1647EF2}" type="slidenum">
              <a:rPr lang="en-US" smtClean="0"/>
              <a:pPr>
                <a:defRPr/>
              </a:pPr>
              <a:t>‹#›</a:t>
            </a:fld>
            <a:endParaRPr lang="en-US" dirty="0"/>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rgbClr val="5F606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a:t>Click to edit Master title style</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714" y="-1299160"/>
            <a:ext cx="4716212" cy="6288282"/>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1" name="Footer Placeholder 4"/>
          <p:cNvSpPr>
            <a:spLocks noGrp="1"/>
          </p:cNvSpPr>
          <p:nvPr>
            <p:ph type="ftr" sz="quarter" idx="11"/>
          </p:nvPr>
        </p:nvSpPr>
        <p:spPr>
          <a:xfrm>
            <a:off x="457201" y="6586720"/>
            <a:ext cx="1913708" cy="271280"/>
          </a:xfrm>
          <a:prstGeom prst="rect">
            <a:avLst/>
          </a:prstGeom>
        </p:spPr>
        <p:txBody>
          <a:bodyPr/>
          <a:lstStyle>
            <a:lvl1pPr>
              <a:defRPr sz="600"/>
            </a:lvl1pPr>
          </a:lstStyle>
          <a:p>
            <a:endParaRPr lang="en-US" dirty="0"/>
          </a:p>
        </p:txBody>
      </p:sp>
      <p:pic>
        <p:nvPicPr>
          <p:cNvPr id="34" name="Picture 27" descr="primary_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225" y="610393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90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3639276"/>
            <a:ext cx="9144000" cy="244170"/>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Rectangle 22"/>
          <p:cNvSpPr/>
          <p:nvPr/>
        </p:nvSpPr>
        <p:spPr>
          <a:xfrm flipV="1">
            <a:off x="5410183" y="3810002"/>
            <a:ext cx="3733819" cy="9108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4" name="Rectangle 23"/>
          <p:cNvSpPr/>
          <p:nvPr/>
        </p:nvSpPr>
        <p:spPr>
          <a:xfrm flipV="1">
            <a:off x="5410201" y="3897010"/>
            <a:ext cx="3733801" cy="192024"/>
          </a:xfrm>
          <a:prstGeom prst="rect">
            <a:avLst/>
          </a:prstGeom>
          <a:solidFill>
            <a:schemeClr val="accent6">
              <a:alpha val="49804"/>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5" name="Rectangle 24"/>
          <p:cNvSpPr/>
          <p:nvPr/>
        </p:nvSpPr>
        <p:spPr>
          <a:xfrm flipV="1">
            <a:off x="5410201" y="4115167"/>
            <a:ext cx="3733801" cy="9144"/>
          </a:xfrm>
          <a:prstGeom prst="rect">
            <a:avLst/>
          </a:prstGeom>
          <a:solidFill>
            <a:schemeClr val="accent6">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6" name="Rectangle 25"/>
          <p:cNvSpPr/>
          <p:nvPr/>
        </p:nvSpPr>
        <p:spPr>
          <a:xfrm flipV="1">
            <a:off x="5410200" y="4164403"/>
            <a:ext cx="1965960" cy="18288"/>
          </a:xfrm>
          <a:prstGeom prst="rect">
            <a:avLst/>
          </a:prstGeom>
          <a:solidFill>
            <a:schemeClr val="accent6">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7" name="Rectangle 26"/>
          <p:cNvSpPr/>
          <p:nvPr/>
        </p:nvSpPr>
        <p:spPr>
          <a:xfrm flipV="1">
            <a:off x="5410200" y="4199572"/>
            <a:ext cx="1965960" cy="9144"/>
          </a:xfrm>
          <a:prstGeom prst="rect">
            <a:avLst/>
          </a:prstGeom>
          <a:solidFill>
            <a:schemeClr val="accent6">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1" y="3675529"/>
            <a:ext cx="9144001" cy="14067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1" name="Rectangle 10"/>
          <p:cNvSpPr/>
          <p:nvPr/>
        </p:nvSpPr>
        <p:spPr>
          <a:xfrm flipV="1">
            <a:off x="6414051" y="3643090"/>
            <a:ext cx="2729950" cy="248432"/>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9" name="Rectangle 18"/>
          <p:cNvSpPr/>
          <p:nvPr/>
        </p:nvSpPr>
        <p:spPr>
          <a:xfrm>
            <a:off x="-1283" y="-5869"/>
            <a:ext cx="9144000" cy="3701700"/>
          </a:xfrm>
          <a:prstGeom prst="rect">
            <a:avLst/>
          </a:prstGeom>
          <a:solidFill>
            <a:srgbClr val="4FAD2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rgbClr val="5F606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2339699"/>
            <a:ext cx="8458200" cy="1470025"/>
          </a:xfrm>
        </p:spPr>
        <p:txBody>
          <a:bodyPr anchor="b"/>
          <a:lstStyle>
            <a:lvl1pPr>
              <a:defRPr sz="3300">
                <a:solidFill>
                  <a:schemeClr val="bg1"/>
                </a:solidFill>
              </a:defRPr>
            </a:lvl1pPr>
          </a:lstStyle>
          <a:p>
            <a:r>
              <a:rPr kumimoji="0" lang="en-US"/>
              <a:t>Click to edit Master title style</a:t>
            </a:r>
          </a:p>
        </p:txBody>
      </p:sp>
      <p:sp>
        <p:nvSpPr>
          <p:cNvPr id="21" name="Footer Placeholder 4"/>
          <p:cNvSpPr>
            <a:spLocks noGrp="1"/>
          </p:cNvSpPr>
          <p:nvPr>
            <p:ph type="ftr" sz="quarter" idx="11"/>
          </p:nvPr>
        </p:nvSpPr>
        <p:spPr>
          <a:xfrm>
            <a:off x="457201" y="6586720"/>
            <a:ext cx="1913708" cy="271280"/>
          </a:xfrm>
          <a:prstGeom prst="rect">
            <a:avLst/>
          </a:prstGeom>
        </p:spPr>
        <p:txBody>
          <a:bodyPr/>
          <a:lstStyle>
            <a:lvl1pPr>
              <a:defRPr sz="600"/>
            </a:lvl1pPr>
          </a:lstStyle>
          <a:p>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3971" y="6049731"/>
            <a:ext cx="3121429" cy="573578"/>
          </a:xfrm>
          <a:prstGeom prst="rect">
            <a:avLst/>
          </a:prstGeom>
        </p:spPr>
      </p:pic>
      <p:pic>
        <p:nvPicPr>
          <p:cNvPr id="2" name="Picture 1"/>
          <p:cNvPicPr>
            <a:picLocks noChangeAspect="1"/>
          </p:cNvPicPr>
          <p:nvPr userDrawn="1"/>
        </p:nvPicPr>
        <p:blipFill>
          <a:blip r:embed="rId3"/>
          <a:stretch>
            <a:fillRect/>
          </a:stretch>
        </p:blipFill>
        <p:spPr>
          <a:xfrm>
            <a:off x="4507180" y="-1036743"/>
            <a:ext cx="4749196" cy="6322100"/>
          </a:xfrm>
          <a:prstGeom prst="rect">
            <a:avLst/>
          </a:prstGeom>
        </p:spPr>
      </p:pic>
    </p:spTree>
    <p:extLst>
      <p:ext uri="{BB962C8B-B14F-4D97-AF65-F5344CB8AC3E}">
        <p14:creationId xmlns:p14="http://schemas.microsoft.com/office/powerpoint/2010/main" val="3834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normAutofit/>
          </a:bodyPr>
          <a:lstStyle>
            <a:lvl1pPr>
              <a:lnSpc>
                <a:spcPts val="1800"/>
              </a:lnSpc>
              <a:spcAft>
                <a:spcPts val="900"/>
              </a:spcAft>
              <a:defRPr sz="2100">
                <a:solidFill>
                  <a:srgbClr val="5F6062"/>
                </a:solidFill>
                <a:latin typeface="+mn-lt"/>
              </a:defRPr>
            </a:lvl1pPr>
            <a:lvl2pPr>
              <a:lnSpc>
                <a:spcPts val="1800"/>
              </a:lnSpc>
              <a:spcAft>
                <a:spcPts val="900"/>
              </a:spcAft>
              <a:defRPr sz="2100">
                <a:solidFill>
                  <a:srgbClr val="5F6062"/>
                </a:solidFill>
                <a:latin typeface="+mn-lt"/>
              </a:defRPr>
            </a:lvl2pPr>
            <a:lvl3pPr>
              <a:lnSpc>
                <a:spcPts val="1800"/>
              </a:lnSpc>
              <a:spcAft>
                <a:spcPts val="900"/>
              </a:spcAft>
              <a:defRPr sz="2100">
                <a:solidFill>
                  <a:srgbClr val="5F6062"/>
                </a:solidFill>
                <a:latin typeface="+mn-lt"/>
              </a:defRPr>
            </a:lvl3pPr>
            <a:lvl4pPr>
              <a:lnSpc>
                <a:spcPts val="1800"/>
              </a:lnSpc>
              <a:spcAft>
                <a:spcPts val="900"/>
              </a:spcAft>
              <a:defRPr sz="2100">
                <a:solidFill>
                  <a:srgbClr val="5F6062"/>
                </a:solidFill>
                <a:latin typeface="+mn-lt"/>
              </a:defRPr>
            </a:lvl4pPr>
            <a:lvl5pPr>
              <a:lnSpc>
                <a:spcPts val="1800"/>
              </a:lnSpc>
              <a:spcAft>
                <a:spcPts val="900"/>
              </a:spcAft>
              <a:defRPr sz="2100">
                <a:solidFill>
                  <a:srgbClr val="5F6062"/>
                </a:solidFill>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normAutofit/>
          </a:bodyPr>
          <a:lstStyle>
            <a:lvl1pPr>
              <a:defRPr sz="3000" b="1">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14239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722313" y="3367088"/>
            <a:ext cx="7772400" cy="1509712"/>
          </a:xfrm>
        </p:spPr>
        <p:txBody>
          <a:bodyPr anchor="t">
            <a:normAutofit/>
          </a:bodyPr>
          <a:lstStyle>
            <a:lvl1pPr marL="34290" indent="0">
              <a:buNone/>
              <a:defRPr sz="2100" b="0">
                <a:solidFill>
                  <a:srgbClr val="5F606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000" b="1" cap="none" baseline="0">
                <a:ln w="12700">
                  <a:solidFill>
                    <a:schemeClr val="accent2">
                      <a:shade val="90000"/>
                      <a:satMod val="150000"/>
                    </a:schemeClr>
                  </a:solidFill>
                </a:ln>
                <a:solidFill>
                  <a:srgbClr val="4FAD26"/>
                </a:solidFill>
                <a:effectLst/>
              </a:defRPr>
            </a:lvl1pPr>
          </a:lstStyle>
          <a:p>
            <a:r>
              <a:rPr kumimoji="0" lang="en-US"/>
              <a:t>Click to edit Master title style</a:t>
            </a:r>
          </a:p>
        </p:txBody>
      </p:sp>
    </p:spTree>
    <p:extLst>
      <p:ext uri="{BB962C8B-B14F-4D97-AF65-F5344CB8AC3E}">
        <p14:creationId xmlns:p14="http://schemas.microsoft.com/office/powerpoint/2010/main" val="300615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4648200" y="2249426"/>
            <a:ext cx="4038600" cy="4341875"/>
          </a:xfrm>
        </p:spPr>
        <p:txBody>
          <a:bodyPr>
            <a:normAutofit/>
          </a:bodyPr>
          <a:lstStyle>
            <a:lvl1pPr>
              <a:defRPr sz="2100">
                <a:solidFill>
                  <a:srgbClr val="5F6062"/>
                </a:solidFill>
              </a:defRPr>
            </a:lvl1pPr>
            <a:lvl2pPr>
              <a:defRPr sz="2100">
                <a:solidFill>
                  <a:srgbClr val="5F6062"/>
                </a:solidFill>
              </a:defRPr>
            </a:lvl2pPr>
            <a:lvl3pPr>
              <a:defRPr sz="2100">
                <a:solidFill>
                  <a:srgbClr val="5F6062"/>
                </a:solidFill>
              </a:defRPr>
            </a:lvl3pPr>
            <a:lvl4pPr>
              <a:defRPr sz="2100">
                <a:solidFill>
                  <a:srgbClr val="5F6062"/>
                </a:solidFill>
              </a:defRPr>
            </a:lvl4pPr>
            <a:lvl5pPr>
              <a:defRPr sz="21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4341875"/>
          </a:xfrm>
        </p:spPr>
        <p:txBody>
          <a:bodyPr>
            <a:normAutofit/>
          </a:bodyPr>
          <a:lstStyle>
            <a:lvl1pPr>
              <a:defRPr sz="2100">
                <a:solidFill>
                  <a:srgbClr val="5F6062"/>
                </a:solidFill>
              </a:defRPr>
            </a:lvl1pPr>
            <a:lvl2pPr>
              <a:defRPr sz="2100">
                <a:solidFill>
                  <a:srgbClr val="5F6062"/>
                </a:solidFill>
              </a:defRPr>
            </a:lvl2pPr>
            <a:lvl3pPr>
              <a:defRPr sz="2100">
                <a:solidFill>
                  <a:srgbClr val="5F6062"/>
                </a:solidFill>
              </a:defRPr>
            </a:lvl3pPr>
            <a:lvl4pPr>
              <a:defRPr sz="2100">
                <a:solidFill>
                  <a:srgbClr val="5F6062"/>
                </a:solidFill>
              </a:defRPr>
            </a:lvl4pPr>
            <a:lvl5pPr>
              <a:defRPr sz="21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normAutofit/>
          </a:bodyPr>
          <a:lstStyle>
            <a:lvl1pPr>
              <a:defRPr sz="3000" b="1">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221987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4718305" y="2708519"/>
            <a:ext cx="4041775" cy="3886200"/>
          </a:xfrm>
        </p:spPr>
        <p:txBody>
          <a:bodyPr>
            <a:normAutofit/>
          </a:bodyPr>
          <a:lstStyle>
            <a:lvl1pPr>
              <a:defRPr sz="2000">
                <a:solidFill>
                  <a:srgbClr val="5F6062"/>
                </a:solidFill>
              </a:defRPr>
            </a:lvl1pPr>
            <a:lvl2pPr>
              <a:defRPr sz="2000">
                <a:solidFill>
                  <a:srgbClr val="5F6062"/>
                </a:solidFill>
              </a:defRPr>
            </a:lvl2pPr>
            <a:lvl3pPr>
              <a:defRPr sz="2000">
                <a:solidFill>
                  <a:srgbClr val="5F6062"/>
                </a:solidFill>
              </a:defRPr>
            </a:lvl3pPr>
            <a:lvl4pPr>
              <a:defRPr sz="2000">
                <a:solidFill>
                  <a:srgbClr val="5F6062"/>
                </a:solidFill>
              </a:defRPr>
            </a:lvl4pPr>
            <a:lvl5pPr>
              <a:defRPr sz="20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2100" b="1">
                <a:solidFill>
                  <a:srgbClr val="4FAD26"/>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normAutofit/>
          </a:bodyPr>
          <a:lstStyle>
            <a:lvl1pPr>
              <a:defRPr sz="2000">
                <a:solidFill>
                  <a:srgbClr val="5F6062"/>
                </a:solidFill>
              </a:defRPr>
            </a:lvl1pPr>
            <a:lvl2pPr>
              <a:defRPr sz="2000">
                <a:solidFill>
                  <a:srgbClr val="5F6062"/>
                </a:solidFill>
              </a:defRPr>
            </a:lvl2pPr>
            <a:lvl3pPr>
              <a:defRPr sz="2000">
                <a:solidFill>
                  <a:srgbClr val="5F6062"/>
                </a:solidFill>
              </a:defRPr>
            </a:lvl3pPr>
            <a:lvl4pPr>
              <a:defRPr sz="2000">
                <a:solidFill>
                  <a:srgbClr val="5F6062"/>
                </a:solidFill>
              </a:defRPr>
            </a:lvl4pPr>
            <a:lvl5pPr>
              <a:defRPr sz="20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2244970"/>
            <a:ext cx="4041648" cy="457200"/>
          </a:xfrm>
          <a:solidFill>
            <a:srgbClr val="BCE08A">
              <a:alpha val="25000"/>
            </a:srgbClr>
          </a:solidFill>
          <a:ln w="12700">
            <a:solidFill>
              <a:schemeClr val="accent2"/>
            </a:solidFill>
          </a:ln>
        </p:spPr>
        <p:txBody>
          <a:bodyPr anchor="ctr">
            <a:noAutofit/>
          </a:bodyPr>
          <a:lstStyle>
            <a:lvl1pPr marL="34290" indent="0">
              <a:buNone/>
              <a:defRPr sz="2100" b="1">
                <a:solidFill>
                  <a:srgbClr val="4FAD26"/>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1143000"/>
            <a:ext cx="8382000" cy="1069848"/>
          </a:xfrm>
        </p:spPr>
        <p:txBody>
          <a:bodyPr anchor="ctr"/>
          <a:lstStyle>
            <a:lvl1pPr>
              <a:defRPr sz="3000" b="1" i="0" cap="none" baseline="0">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322748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3000">
                <a:solidFill>
                  <a:srgbClr val="4FAD26"/>
                </a:solidFill>
              </a:defRPr>
            </a:lvl1pPr>
          </a:lstStyle>
          <a:p>
            <a:r>
              <a:rPr kumimoji="0" lang="en-US"/>
              <a:t>Click to edit Master title style</a:t>
            </a:r>
          </a:p>
        </p:txBody>
      </p:sp>
    </p:spTree>
    <p:extLst>
      <p:ext uri="{BB962C8B-B14F-4D97-AF65-F5344CB8AC3E}">
        <p14:creationId xmlns:p14="http://schemas.microsoft.com/office/powerpoint/2010/main" val="146075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68460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152400" y="776288"/>
            <a:ext cx="5102352" cy="5805083"/>
          </a:xfrm>
        </p:spPr>
        <p:txBody>
          <a:bodyPr/>
          <a:lstStyle>
            <a:lvl1pPr>
              <a:defRPr sz="2400">
                <a:solidFill>
                  <a:srgbClr val="5F6062"/>
                </a:solidFill>
              </a:defRPr>
            </a:lvl1pPr>
            <a:lvl2pPr>
              <a:defRPr sz="2100">
                <a:solidFill>
                  <a:srgbClr val="5F6062"/>
                </a:solidFill>
              </a:defRPr>
            </a:lvl2pPr>
            <a:lvl3pPr>
              <a:defRPr sz="1800">
                <a:solidFill>
                  <a:srgbClr val="5F6062"/>
                </a:solidFill>
              </a:defRPr>
            </a:lvl3pPr>
            <a:lvl4pPr>
              <a:defRPr sz="1500">
                <a:solidFill>
                  <a:srgbClr val="5F6062"/>
                </a:solidFill>
              </a:defRPr>
            </a:lvl4pPr>
            <a:lvl5pPr>
              <a:defRPr sz="15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solidFill>
                  <a:srgbClr val="5F606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29567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Content Placeholder 2"/>
          <p:cNvSpPr>
            <a:spLocks noGrp="1"/>
          </p:cNvSpPr>
          <p:nvPr>
            <p:ph idx="1"/>
          </p:nvPr>
        </p:nvSpPr>
        <p:spPr/>
        <p:txBody>
          <a:bodyPr/>
          <a:lstStyle>
            <a:lvl1pPr>
              <a:defRPr>
                <a:solidFill>
                  <a:srgbClr val="5F6062"/>
                </a:solidFill>
              </a:defRPr>
            </a:lvl1pPr>
            <a:lvl2pPr>
              <a:defRPr>
                <a:solidFill>
                  <a:srgbClr val="5F6062"/>
                </a:solidFill>
              </a:defRPr>
            </a:lvl2pPr>
            <a:lvl3pPr>
              <a:defRPr>
                <a:solidFill>
                  <a:srgbClr val="5F6062"/>
                </a:solidFill>
              </a:defRPr>
            </a:lvl3pPr>
            <a:lvl4pPr>
              <a:defRPr>
                <a:solidFill>
                  <a:srgbClr val="5F6062"/>
                </a:solidFill>
              </a:defRPr>
            </a:lvl4pPr>
            <a:lvl5pPr>
              <a:defRPr>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263066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rgbClr val="5F606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0" cap="none" baseline="0">
                <a:ln w="12700">
                  <a:solidFill>
                    <a:schemeClr val="accent2">
                      <a:shade val="90000"/>
                      <a:satMod val="150000"/>
                    </a:schemeClr>
                  </a:solidFill>
                </a:ln>
                <a:solidFill>
                  <a:srgbClr val="4FAD26"/>
                </a:solidFill>
                <a:effectLst/>
              </a:defRPr>
            </a:lvl1pPr>
          </a:lstStyle>
          <a:p>
            <a:r>
              <a:rPr kumimoji="0" lang="en-US"/>
              <a:t>Click to edit Master title style</a:t>
            </a:r>
          </a:p>
        </p:txBody>
      </p:sp>
    </p:spTree>
    <p:extLst>
      <p:ext uri="{BB962C8B-B14F-4D97-AF65-F5344CB8AC3E}">
        <p14:creationId xmlns:p14="http://schemas.microsoft.com/office/powerpoint/2010/main" val="246977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4648200" y="2249426"/>
            <a:ext cx="4038600" cy="4341875"/>
          </a:xfrm>
        </p:spPr>
        <p:txBody>
          <a:bodyPr/>
          <a:lstStyle>
            <a:lvl1pPr>
              <a:defRPr sz="1500">
                <a:solidFill>
                  <a:srgbClr val="5F6062"/>
                </a:solidFill>
              </a:defRPr>
            </a:lvl1pPr>
            <a:lvl2pPr>
              <a:defRPr sz="1425">
                <a:solidFill>
                  <a:srgbClr val="5F6062"/>
                </a:solidFill>
              </a:defRPr>
            </a:lvl2pPr>
            <a:lvl3pPr>
              <a:defRPr sz="1350">
                <a:solidFill>
                  <a:srgbClr val="5F6062"/>
                </a:solidFill>
              </a:defRPr>
            </a:lvl3pPr>
            <a:lvl4pPr>
              <a:defRPr sz="1350">
                <a:solidFill>
                  <a:srgbClr val="5F6062"/>
                </a:solidFill>
              </a:defRPr>
            </a:lvl4pPr>
            <a:lvl5pPr>
              <a:defRPr sz="135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4341875"/>
          </a:xfrm>
        </p:spPr>
        <p:txBody>
          <a:bodyPr/>
          <a:lstStyle>
            <a:lvl1pPr>
              <a:defRPr sz="1500">
                <a:solidFill>
                  <a:srgbClr val="5F6062"/>
                </a:solidFill>
              </a:defRPr>
            </a:lvl1pPr>
            <a:lvl2pPr>
              <a:defRPr sz="1425">
                <a:solidFill>
                  <a:srgbClr val="5F6062"/>
                </a:solidFill>
              </a:defRPr>
            </a:lvl2pPr>
            <a:lvl3pPr>
              <a:defRPr sz="1350">
                <a:solidFill>
                  <a:srgbClr val="5F6062"/>
                </a:solidFill>
              </a:defRPr>
            </a:lvl3pPr>
            <a:lvl4pPr>
              <a:defRPr sz="1350">
                <a:solidFill>
                  <a:srgbClr val="5F6062"/>
                </a:solidFill>
              </a:defRPr>
            </a:lvl4pPr>
            <a:lvl5pPr>
              <a:defRPr sz="135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247739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6" name="Content Placeholder 5"/>
          <p:cNvSpPr>
            <a:spLocks noGrp="1"/>
          </p:cNvSpPr>
          <p:nvPr>
            <p:ph sz="quarter" idx="4"/>
          </p:nvPr>
        </p:nvSpPr>
        <p:spPr>
          <a:xfrm>
            <a:off x="4718305" y="2708519"/>
            <a:ext cx="4041775" cy="3886200"/>
          </a:xfrm>
        </p:spPr>
        <p:txBody>
          <a:bodyPr/>
          <a:lstStyle>
            <a:lvl1pPr>
              <a:defRPr sz="1500">
                <a:solidFill>
                  <a:srgbClr val="5F6062"/>
                </a:solidFill>
              </a:defRPr>
            </a:lvl1pPr>
            <a:lvl2pPr>
              <a:defRPr sz="1500">
                <a:solidFill>
                  <a:srgbClr val="5F6062"/>
                </a:solidFill>
              </a:defRPr>
            </a:lvl2pPr>
            <a:lvl3pPr>
              <a:defRPr sz="1350">
                <a:solidFill>
                  <a:srgbClr val="5F6062"/>
                </a:solidFill>
              </a:defRPr>
            </a:lvl3pPr>
            <a:lvl4pPr>
              <a:defRPr sz="1200">
                <a:solidFill>
                  <a:srgbClr val="5F6062"/>
                </a:solidFill>
              </a:defRPr>
            </a:lvl4pPr>
            <a:lvl5pPr>
              <a:defRPr sz="12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rgbClr val="5F606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solidFill>
                  <a:srgbClr val="5F6062"/>
                </a:solidFill>
              </a:defRPr>
            </a:lvl1pPr>
            <a:lvl2pPr>
              <a:defRPr sz="1500">
                <a:solidFill>
                  <a:srgbClr val="5F6062"/>
                </a:solidFill>
              </a:defRPr>
            </a:lvl2pPr>
            <a:lvl3pPr>
              <a:defRPr sz="1350">
                <a:solidFill>
                  <a:srgbClr val="5F6062"/>
                </a:solidFill>
              </a:defRPr>
            </a:lvl3pPr>
            <a:lvl4pPr>
              <a:defRPr sz="1200">
                <a:solidFill>
                  <a:srgbClr val="5F6062"/>
                </a:solidFill>
              </a:defRPr>
            </a:lvl4pPr>
            <a:lvl5pPr>
              <a:defRPr sz="12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2244970"/>
            <a:ext cx="4041648" cy="457200"/>
          </a:xfrm>
          <a:solidFill>
            <a:srgbClr val="BCE08A">
              <a:alpha val="25000"/>
            </a:srgbClr>
          </a:solidFill>
          <a:ln w="12700">
            <a:solidFill>
              <a:schemeClr val="accent2"/>
            </a:solidFill>
          </a:ln>
        </p:spPr>
        <p:txBody>
          <a:bodyPr anchor="ctr">
            <a:noAutofit/>
          </a:bodyPr>
          <a:lstStyle>
            <a:lvl1pPr marL="34290" indent="0">
              <a:buNone/>
              <a:defRPr sz="1425" b="1">
                <a:solidFill>
                  <a:srgbClr val="5F606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1143000"/>
            <a:ext cx="8382000" cy="1069848"/>
          </a:xfrm>
        </p:spPr>
        <p:txBody>
          <a:bodyPr anchor="ctr"/>
          <a:lstStyle>
            <a:lvl1pPr>
              <a:defRPr sz="3000" b="0" i="0" cap="none" baseline="0">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208590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3000">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129457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12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152400" y="776288"/>
            <a:ext cx="5102352" cy="5805083"/>
          </a:xfrm>
        </p:spPr>
        <p:txBody>
          <a:bodyPr/>
          <a:lstStyle>
            <a:lvl1pPr>
              <a:defRPr sz="2400">
                <a:solidFill>
                  <a:srgbClr val="5F6062"/>
                </a:solidFill>
              </a:defRPr>
            </a:lvl1pPr>
            <a:lvl2pPr>
              <a:defRPr sz="2100">
                <a:solidFill>
                  <a:srgbClr val="5F6062"/>
                </a:solidFill>
              </a:defRPr>
            </a:lvl2pPr>
            <a:lvl3pPr>
              <a:defRPr sz="1800">
                <a:solidFill>
                  <a:srgbClr val="5F6062"/>
                </a:solidFill>
              </a:defRPr>
            </a:lvl3pPr>
            <a:lvl4pPr>
              <a:defRPr sz="1500">
                <a:solidFill>
                  <a:srgbClr val="5F6062"/>
                </a:solidFill>
              </a:defRPr>
            </a:lvl4pPr>
            <a:lvl5pPr>
              <a:defRPr sz="1500">
                <a:solidFill>
                  <a:srgbClr val="5F6062"/>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solidFill>
                  <a:srgbClr val="5F606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solidFill>
                  <a:srgbClr val="5F6062"/>
                </a:solidFill>
              </a:defRPr>
            </a:lvl1pPr>
          </a:lstStyle>
          <a:p>
            <a:r>
              <a:rPr kumimoji="0" lang="en-US"/>
              <a:t>Click to edit Master title style</a:t>
            </a:r>
          </a:p>
        </p:txBody>
      </p:sp>
    </p:spTree>
    <p:extLst>
      <p:ext uri="{BB962C8B-B14F-4D97-AF65-F5344CB8AC3E}">
        <p14:creationId xmlns:p14="http://schemas.microsoft.com/office/powerpoint/2010/main" val="3502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533400"/>
            <a:ext cx="8151812" cy="762000"/>
          </a:xfrm>
        </p:spPr>
        <p:txBody>
          <a:bodyPr/>
          <a:lstStyle/>
          <a:p>
            <a:r>
              <a:rPr lang="en-US"/>
              <a:t>Click to edit Master title style</a:t>
            </a:r>
          </a:p>
        </p:txBody>
      </p:sp>
      <p:sp>
        <p:nvSpPr>
          <p:cNvPr id="3" name="Content Placeholder 2"/>
          <p:cNvSpPr>
            <a:spLocks noGrp="1"/>
          </p:cNvSpPr>
          <p:nvPr>
            <p:ph sz="half" idx="1"/>
          </p:nvPr>
        </p:nvSpPr>
        <p:spPr>
          <a:xfrm>
            <a:off x="533400" y="19050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1905000"/>
            <a:ext cx="3810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4114800"/>
            <a:ext cx="38100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8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Rectangle 28"/>
          <p:cNvSpPr/>
          <p:nvPr/>
        </p:nvSpPr>
        <p:spPr>
          <a:xfrm>
            <a:off x="0" y="-1"/>
            <a:ext cx="9144000" cy="310663"/>
          </a:xfrm>
          <a:prstGeom prst="rect">
            <a:avLst/>
          </a:prstGeom>
          <a:solidFill>
            <a:srgbClr val="4FAD2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0" name="Rectangle 29"/>
          <p:cNvSpPr/>
          <p:nvPr/>
        </p:nvSpPr>
        <p:spPr>
          <a:xfrm>
            <a:off x="1" y="308278"/>
            <a:ext cx="9144001" cy="91441"/>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1" name="Rectangle 30"/>
          <p:cNvSpPr/>
          <p:nvPr/>
        </p:nvSpPr>
        <p:spPr>
          <a:xfrm flipV="1">
            <a:off x="5410183" y="360248"/>
            <a:ext cx="3733819" cy="9108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2" name="Rectangle 31"/>
          <p:cNvSpPr/>
          <p:nvPr/>
        </p:nvSpPr>
        <p:spPr>
          <a:xfrm flipV="1">
            <a:off x="5410201" y="440114"/>
            <a:ext cx="3733801" cy="180035"/>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24" name="Footer Placeholder 4"/>
          <p:cNvSpPr txBox="1">
            <a:spLocks/>
          </p:cNvSpPr>
          <p:nvPr/>
        </p:nvSpPr>
        <p:spPr>
          <a:xfrm>
            <a:off x="7373647" y="566347"/>
            <a:ext cx="1913708"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25" dirty="0">
                <a:solidFill>
                  <a:schemeClr val="tx1">
                    <a:lumMod val="50000"/>
                    <a:lumOff val="50000"/>
                  </a:schemeClr>
                </a:solidFill>
              </a:rPr>
              <a:t>Copyright © 2017 | Autism Society of North Carolina </a:t>
            </a:r>
          </a:p>
        </p:txBody>
      </p:sp>
    </p:spTree>
    <p:extLst>
      <p:ext uri="{BB962C8B-B14F-4D97-AF65-F5344CB8AC3E}">
        <p14:creationId xmlns:p14="http://schemas.microsoft.com/office/powerpoint/2010/main" val="40566232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000" kern="1200">
          <a:solidFill>
            <a:srgbClr val="5F606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rgbClr val="5F6062"/>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1950" kern="1200">
          <a:solidFill>
            <a:srgbClr val="5F6062"/>
          </a:solidFill>
          <a:latin typeface="+mn-lt"/>
          <a:ea typeface="+mn-ea"/>
          <a:cs typeface="+mn-cs"/>
        </a:defRPr>
      </a:lvl2pPr>
      <a:lvl3pPr marL="692658" indent="-164592" algn="l" rtl="0" eaLnBrk="1" latinLnBrk="0" hangingPunct="1">
        <a:spcBef>
          <a:spcPts val="225"/>
        </a:spcBef>
        <a:buClr>
          <a:schemeClr val="accent1"/>
        </a:buClr>
        <a:buFont typeface="Wingdings 2" panose="05020102010507070707" pitchFamily="18" charset="2"/>
        <a:buChar char=""/>
        <a:defRPr kumimoji="0" sz="1800" kern="1200">
          <a:solidFill>
            <a:srgbClr val="5F6062"/>
          </a:solidFill>
          <a:latin typeface="+mn-lt"/>
          <a:ea typeface="+mn-ea"/>
          <a:cs typeface="+mn-cs"/>
        </a:defRPr>
      </a:lvl3pPr>
      <a:lvl4pPr marL="884682" indent="-150876" algn="l" rtl="0" eaLnBrk="1" latinLnBrk="0" hangingPunct="1">
        <a:spcBef>
          <a:spcPts val="225"/>
        </a:spcBef>
        <a:buClr>
          <a:schemeClr val="accent1"/>
        </a:buClr>
        <a:buFont typeface="Wingdings 2" panose="05020102010507070707" pitchFamily="18" charset="2"/>
        <a:buChar char=""/>
        <a:defRPr kumimoji="0" sz="1650" kern="1200">
          <a:solidFill>
            <a:srgbClr val="5F6062"/>
          </a:solidFill>
          <a:latin typeface="+mn-lt"/>
          <a:ea typeface="+mn-ea"/>
          <a:cs typeface="+mn-cs"/>
        </a:defRPr>
      </a:lvl4pPr>
      <a:lvl5pPr marL="1042416" indent="-137160" algn="l" rtl="0" eaLnBrk="1" latinLnBrk="0" hangingPunct="1">
        <a:spcBef>
          <a:spcPts val="225"/>
        </a:spcBef>
        <a:buClr>
          <a:schemeClr val="accent1"/>
        </a:buClr>
        <a:buFont typeface="Wingdings 2" panose="05020102010507070707" pitchFamily="18" charset="2"/>
        <a:buChar char=""/>
        <a:defRPr kumimoji="0" sz="1500" kern="1200">
          <a:solidFill>
            <a:srgbClr val="5F6062"/>
          </a:solidFill>
          <a:latin typeface="+mn-lt"/>
          <a:ea typeface="+mn-ea"/>
          <a:cs typeface="+mn-cs"/>
        </a:defRPr>
      </a:lvl5pPr>
      <a:lvl6pPr marL="1207008" indent="-137160" algn="l" rtl="0" eaLnBrk="1" latinLnBrk="0" hangingPunct="1">
        <a:spcBef>
          <a:spcPts val="225"/>
        </a:spcBef>
        <a:buClr>
          <a:schemeClr val="accent1"/>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Rectangle 28"/>
          <p:cNvSpPr/>
          <p:nvPr/>
        </p:nvSpPr>
        <p:spPr>
          <a:xfrm>
            <a:off x="0" y="-1"/>
            <a:ext cx="9144000" cy="310663"/>
          </a:xfrm>
          <a:prstGeom prst="rect">
            <a:avLst/>
          </a:prstGeom>
          <a:solidFill>
            <a:srgbClr val="4FAD26"/>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0" name="Rectangle 29"/>
          <p:cNvSpPr/>
          <p:nvPr/>
        </p:nvSpPr>
        <p:spPr>
          <a:xfrm>
            <a:off x="1" y="308278"/>
            <a:ext cx="9144001" cy="91441"/>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1" name="Rectangle 30"/>
          <p:cNvSpPr/>
          <p:nvPr/>
        </p:nvSpPr>
        <p:spPr>
          <a:xfrm flipV="1">
            <a:off x="5410183" y="360248"/>
            <a:ext cx="3733819" cy="91087"/>
          </a:xfrm>
          <a:prstGeom prst="rect">
            <a:avLst/>
          </a:prstGeom>
          <a:solidFill>
            <a:schemeClr val="accent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2" name="Rectangle 31"/>
          <p:cNvSpPr/>
          <p:nvPr/>
        </p:nvSpPr>
        <p:spPr>
          <a:xfrm flipV="1">
            <a:off x="5410201" y="440114"/>
            <a:ext cx="3733801" cy="180035"/>
          </a:xfrm>
          <a:prstGeom prst="rect">
            <a:avLst/>
          </a:prstGeom>
          <a:solidFill>
            <a:srgbClr val="BCE08A">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401CF334-2D5C-4859-84A6-CA7E6E43FAEB}" type="slidenum">
              <a:rPr lang="en-US" smtClean="0"/>
              <a:t>‹#›</a:t>
            </a:fld>
            <a:endParaRPr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24" name="Footer Placeholder 4"/>
          <p:cNvSpPr txBox="1">
            <a:spLocks/>
          </p:cNvSpPr>
          <p:nvPr userDrawn="1"/>
        </p:nvSpPr>
        <p:spPr>
          <a:xfrm>
            <a:off x="7373647" y="566347"/>
            <a:ext cx="1913708" cy="30175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25" dirty="0">
                <a:solidFill>
                  <a:schemeClr val="tx1">
                    <a:lumMod val="50000"/>
                    <a:lumOff val="50000"/>
                  </a:schemeClr>
                </a:solidFill>
              </a:rPr>
              <a:t>Copyright © 2018 | Autism Society of North Carolina </a:t>
            </a:r>
          </a:p>
        </p:txBody>
      </p:sp>
    </p:spTree>
    <p:extLst>
      <p:ext uri="{BB962C8B-B14F-4D97-AF65-F5344CB8AC3E}">
        <p14:creationId xmlns:p14="http://schemas.microsoft.com/office/powerpoint/2010/main" val="116281891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3000" b="1" kern="1200">
          <a:solidFill>
            <a:srgbClr val="5F606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rgbClr val="5F6062"/>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2100" kern="1200">
          <a:solidFill>
            <a:srgbClr val="5F6062"/>
          </a:solidFill>
          <a:latin typeface="+mn-lt"/>
          <a:ea typeface="+mn-ea"/>
          <a:cs typeface="+mn-cs"/>
        </a:defRPr>
      </a:lvl2pPr>
      <a:lvl3pPr marL="692658" indent="-164592" algn="l" rtl="0" eaLnBrk="1" latinLnBrk="0" hangingPunct="1">
        <a:spcBef>
          <a:spcPts val="225"/>
        </a:spcBef>
        <a:buClr>
          <a:schemeClr val="accent1"/>
        </a:buClr>
        <a:buFont typeface="Wingdings 2" panose="05020102010507070707" pitchFamily="18" charset="2"/>
        <a:buChar char=""/>
        <a:defRPr kumimoji="0" sz="2100" kern="1200">
          <a:solidFill>
            <a:srgbClr val="5F6062"/>
          </a:solidFill>
          <a:latin typeface="+mn-lt"/>
          <a:ea typeface="+mn-ea"/>
          <a:cs typeface="+mn-cs"/>
        </a:defRPr>
      </a:lvl3pPr>
      <a:lvl4pPr marL="884682" indent="-150876" algn="l" rtl="0" eaLnBrk="1" latinLnBrk="0" hangingPunct="1">
        <a:spcBef>
          <a:spcPts val="225"/>
        </a:spcBef>
        <a:buClr>
          <a:schemeClr val="accent1"/>
        </a:buClr>
        <a:buFont typeface="Wingdings 2" panose="05020102010507070707" pitchFamily="18" charset="2"/>
        <a:buChar char=""/>
        <a:defRPr kumimoji="0" sz="2100" kern="1200">
          <a:solidFill>
            <a:srgbClr val="5F6062"/>
          </a:solidFill>
          <a:latin typeface="+mn-lt"/>
          <a:ea typeface="+mn-ea"/>
          <a:cs typeface="+mn-cs"/>
        </a:defRPr>
      </a:lvl4pPr>
      <a:lvl5pPr marL="1042416" indent="-137160" algn="l" rtl="0" eaLnBrk="1" latinLnBrk="0" hangingPunct="1">
        <a:spcBef>
          <a:spcPts val="225"/>
        </a:spcBef>
        <a:buClr>
          <a:schemeClr val="accent1"/>
        </a:buClr>
        <a:buFont typeface="Wingdings 2" panose="05020102010507070707" pitchFamily="18" charset="2"/>
        <a:buChar char=""/>
        <a:defRPr kumimoji="0" sz="2100" kern="1200">
          <a:solidFill>
            <a:srgbClr val="5F6062"/>
          </a:solidFill>
          <a:latin typeface="+mn-lt"/>
          <a:ea typeface="+mn-ea"/>
          <a:cs typeface="+mn-cs"/>
        </a:defRPr>
      </a:lvl5pPr>
      <a:lvl6pPr marL="1207008" indent="-137160" algn="l" rtl="0" eaLnBrk="1" latinLnBrk="0" hangingPunct="1">
        <a:spcBef>
          <a:spcPts val="225"/>
        </a:spcBef>
        <a:buClr>
          <a:schemeClr val="accent1"/>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288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dhhs.gov/providers/lme-mco-director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s://www.ncdhhs.gov/assistance/medicaid-transform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medicaid.ncdhhs.gov/amh-training"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ongress.gov/bill/116th-congress/house-bill/1185/cosponsors?searchResultViewType=expanded&amp;KWICView=false" TargetMode="External"/><Relationship Id="rId2" Type="http://schemas.openxmlformats.org/officeDocument/2006/relationships/hyperlink" Target="https://www.congress.gov/bill/116th-congress/house-bill/5456?s=1&amp;r=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utism-society.org/public-policy/" TargetMode="External"/><Relationship Id="rId2" Type="http://schemas.openxmlformats.org/officeDocument/2006/relationships/hyperlink" Target="https://www.regulations.gov/comment?D=DOT-OST-2018-0068-12959"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accessthevotenc.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ncsbe.gov/Voting-Options/Absentee-Vot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perl.com/article/how-to-write-your-first-article-for-perl-com/" TargetMode="External"/><Relationship Id="rId2" Type="http://schemas.openxmlformats.org/officeDocument/2006/relationships/image" Target="../media/image31.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utismsociety-nc.org/make-voice-heard/" TargetMode="External"/><Relationship Id="rId2" Type="http://schemas.openxmlformats.org/officeDocument/2006/relationships/hyperlink" Target="https://www.autismsociety-nc.org/public-policy-prioritie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abriziofaraco.it/en/2012/01/se-non-cambi-nulla-niente-migliorer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59420" y="3964986"/>
            <a:ext cx="5272351" cy="2112523"/>
          </a:xfrm>
        </p:spPr>
        <p:txBody>
          <a:bodyPr vert="horz" anchor="t">
            <a:noAutofit/>
          </a:bodyPr>
          <a:lstStyle/>
          <a:p>
            <a:pPr marL="47625"/>
            <a:r>
              <a:rPr lang="en-US" sz="2400" dirty="0"/>
              <a:t>CIDD Community Talk Series</a:t>
            </a:r>
            <a:endParaRPr lang="en-US" sz="2400" dirty="0">
              <a:cs typeface="Calibri"/>
            </a:endParaRPr>
          </a:p>
          <a:p>
            <a:pPr marL="47625"/>
            <a:r>
              <a:rPr lang="en-US" sz="2400" dirty="0"/>
              <a:t>March 11, 2020</a:t>
            </a:r>
            <a:endParaRPr lang="en-US" sz="2400" dirty="0">
              <a:cs typeface="Calibri"/>
            </a:endParaRPr>
          </a:p>
          <a:p>
            <a:pPr marL="47625"/>
            <a:endParaRPr lang="en-US" sz="2400" dirty="0">
              <a:cs typeface="Calibri"/>
            </a:endParaRPr>
          </a:p>
          <a:p>
            <a:pPr marL="47625"/>
            <a:endParaRPr lang="en-US" sz="1200" dirty="0">
              <a:cs typeface="Calibri"/>
            </a:endParaRPr>
          </a:p>
          <a:p>
            <a:pPr marL="47625"/>
            <a:r>
              <a:rPr lang="en-US" sz="2400" dirty="0"/>
              <a:t>Jennifer Mahan, Director of Public Policy</a:t>
            </a:r>
            <a:endParaRPr lang="en-US" sz="2400" dirty="0">
              <a:cs typeface="Calibri"/>
            </a:endParaRPr>
          </a:p>
          <a:p>
            <a:pPr marL="47625"/>
            <a:endParaRPr lang="en-US" dirty="0">
              <a:cs typeface="Calibri" panose="020F0502020204030204"/>
            </a:endParaRPr>
          </a:p>
        </p:txBody>
      </p:sp>
      <p:sp>
        <p:nvSpPr>
          <p:cNvPr id="7" name="Title 1"/>
          <p:cNvSpPr>
            <a:spLocks noGrp="1"/>
          </p:cNvSpPr>
          <p:nvPr>
            <p:ph type="ctrTitle"/>
          </p:nvPr>
        </p:nvSpPr>
        <p:spPr>
          <a:xfrm>
            <a:off x="264709" y="2318966"/>
            <a:ext cx="8799319" cy="1177010"/>
          </a:xfrm>
        </p:spPr>
        <p:txBody>
          <a:bodyPr>
            <a:normAutofit fontScale="90000"/>
          </a:bodyPr>
          <a:lstStyle/>
          <a:p>
            <a:br>
              <a:rPr lang="en-US" dirty="0"/>
            </a:br>
            <a:r>
              <a:rPr lang="en-US" dirty="0"/>
              <a:t> </a:t>
            </a:r>
            <a:r>
              <a:rPr lang="en-US" sz="3600" dirty="0"/>
              <a:t>Current Issues in Developmental Disability Advocacy: What’s Happening and What You Can Do</a:t>
            </a:r>
          </a:p>
        </p:txBody>
      </p:sp>
      <p:sp>
        <p:nvSpPr>
          <p:cNvPr id="3" name="Slide Number Placeholder 2">
            <a:extLst>
              <a:ext uri="{FF2B5EF4-FFF2-40B4-BE49-F238E27FC236}">
                <a16:creationId xmlns:a16="http://schemas.microsoft.com/office/drawing/2014/main" id="{F2201DF3-CC17-4287-B0A3-88C4BE916BA2}"/>
              </a:ext>
            </a:extLst>
          </p:cNvPr>
          <p:cNvSpPr>
            <a:spLocks noGrp="1"/>
          </p:cNvSpPr>
          <p:nvPr>
            <p:ph type="sldNum" sz="quarter" idx="12"/>
          </p:nvPr>
        </p:nvSpPr>
        <p:spPr/>
        <p:txBody>
          <a:bodyPr/>
          <a:lstStyle/>
          <a:p>
            <a:pPr>
              <a:defRPr/>
            </a:pPr>
            <a:r>
              <a:rPr lang="en-US" dirty="0"/>
              <a:t>Page </a:t>
            </a:r>
            <a:fld id="{984F0B85-049F-47B6-B93A-9B62A1647EF2}" type="slidenum">
              <a:rPr lang="en-US" smtClean="0"/>
              <a:pPr>
                <a:defRPr/>
              </a:pPr>
              <a:t>1</a:t>
            </a:fld>
            <a:endParaRPr lang="en-US"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8687"/>
            <a:ext cx="8229600" cy="4975850"/>
          </a:xfrm>
        </p:spPr>
        <p:txBody>
          <a:bodyPr>
            <a:normAutofit fontScale="85000" lnSpcReduction="20000"/>
          </a:bodyPr>
          <a:lstStyle/>
          <a:p>
            <a:pPr>
              <a:defRPr/>
            </a:pPr>
            <a:endParaRPr lang="en-US" dirty="0"/>
          </a:p>
          <a:p>
            <a:pPr>
              <a:defRPr/>
            </a:pPr>
            <a:r>
              <a:rPr lang="en-US" dirty="0"/>
              <a:t>Medicaid (federal funds with state match)</a:t>
            </a:r>
          </a:p>
          <a:p>
            <a:pPr lvl="1">
              <a:defRPr/>
            </a:pPr>
            <a:r>
              <a:rPr lang="en-US" dirty="0"/>
              <a:t>“Traditional” Medicaid </a:t>
            </a:r>
          </a:p>
          <a:p>
            <a:pPr lvl="2">
              <a:defRPr/>
            </a:pPr>
            <a:r>
              <a:rPr lang="en-US" dirty="0"/>
              <a:t>Doctor visits/Emergency Room/Medication/dental/</a:t>
            </a:r>
          </a:p>
          <a:p>
            <a:pPr lvl="2">
              <a:defRPr/>
            </a:pPr>
            <a:r>
              <a:rPr lang="en-US" dirty="0"/>
              <a:t>ICF-MR (Intermediate Care Facilities)</a:t>
            </a:r>
          </a:p>
          <a:p>
            <a:pPr lvl="2">
              <a:defRPr/>
            </a:pPr>
            <a:r>
              <a:rPr lang="en-US" dirty="0"/>
              <a:t>Other LTC: Personal Care, Adult Care Home, Nursing Home</a:t>
            </a:r>
          </a:p>
          <a:p>
            <a:pPr lvl="2">
              <a:defRPr/>
            </a:pPr>
            <a:endParaRPr lang="en-US" dirty="0"/>
          </a:p>
          <a:p>
            <a:pPr lvl="1">
              <a:defRPr/>
            </a:pPr>
            <a:r>
              <a:rPr lang="en-US" dirty="0"/>
              <a:t>Medicaid “Enhanced” Services</a:t>
            </a:r>
          </a:p>
          <a:p>
            <a:pPr lvl="2">
              <a:defRPr/>
            </a:pPr>
            <a:r>
              <a:rPr lang="en-US" dirty="0"/>
              <a:t>Mental Health and Addiction services and supports</a:t>
            </a:r>
          </a:p>
          <a:p>
            <a:pPr lvl="2">
              <a:defRPr/>
            </a:pPr>
            <a:r>
              <a:rPr lang="en-US" dirty="0"/>
              <a:t>“B3”-  basic supportive MH/SA services, IDD (respite, DT)</a:t>
            </a:r>
          </a:p>
          <a:p>
            <a:pPr marL="528066" lvl="2" indent="0">
              <a:buNone/>
              <a:defRPr/>
            </a:pPr>
            <a:r>
              <a:rPr lang="en-US" dirty="0"/>
              <a:t> </a:t>
            </a:r>
          </a:p>
          <a:p>
            <a:pPr lvl="1">
              <a:defRPr/>
            </a:pPr>
            <a:r>
              <a:rPr lang="en-US" dirty="0"/>
              <a:t>SCHIP/Expanded Medicaid for Kids – “Health Choice”</a:t>
            </a:r>
          </a:p>
          <a:p>
            <a:pPr lvl="2">
              <a:defRPr/>
            </a:pPr>
            <a:r>
              <a:rPr lang="en-US" dirty="0"/>
              <a:t>Doctor visits/Emergency Room/Medication/dental/behavioral</a:t>
            </a:r>
          </a:p>
          <a:p>
            <a:pPr lvl="2">
              <a:defRPr/>
            </a:pPr>
            <a:r>
              <a:rPr lang="en-US" dirty="0"/>
              <a:t>Serves children above the poverty line who don’t qualify for Medicaid </a:t>
            </a:r>
          </a:p>
          <a:p>
            <a:pPr lvl="2">
              <a:defRPr/>
            </a:pPr>
            <a:endParaRPr lang="en-US" dirty="0"/>
          </a:p>
          <a:p>
            <a:pPr lvl="1">
              <a:defRPr/>
            </a:pPr>
            <a:r>
              <a:rPr lang="en-US" dirty="0"/>
              <a:t>EPSDT – Early Periodic Screening Diagnosis and Treatment</a:t>
            </a:r>
          </a:p>
          <a:p>
            <a:pPr lvl="2">
              <a:defRPr/>
            </a:pPr>
            <a:r>
              <a:rPr lang="en-US" dirty="0"/>
              <a:t>Catch-all funding for children – autism behavior treatment services (RBBHT) in Medicaid and Health Choice</a:t>
            </a:r>
          </a:p>
          <a:p>
            <a:pPr lvl="2">
              <a:defRPr/>
            </a:pPr>
            <a:endParaRPr lang="en-US" dirty="0"/>
          </a:p>
          <a:p>
            <a:pPr lvl="1">
              <a:defRPr/>
            </a:pPr>
            <a:r>
              <a:rPr lang="en-US" dirty="0"/>
              <a:t>Medicaid Home and Community Based Waivers (HCBS) under Managed Care </a:t>
            </a:r>
          </a:p>
          <a:p>
            <a:pPr lvl="2">
              <a:defRPr/>
            </a:pPr>
            <a:r>
              <a:rPr lang="en-US" dirty="0"/>
              <a:t>NC “Innovations” Waiver for people with IDD under managed care</a:t>
            </a:r>
          </a:p>
          <a:p>
            <a:pPr lvl="2">
              <a:defRPr/>
            </a:pPr>
            <a:r>
              <a:rPr lang="en-US" dirty="0"/>
              <a:t>Other CAP programs for children, adult disabled, elderly</a:t>
            </a:r>
          </a:p>
          <a:p>
            <a:pPr lvl="2">
              <a:buFontTx/>
              <a:buNone/>
              <a:defRPr/>
            </a:pPr>
            <a:endParaRPr lang="en-US" dirty="0"/>
          </a:p>
          <a:p>
            <a:pPr lvl="2">
              <a:buFontTx/>
              <a:buNone/>
              <a:defRPr/>
            </a:pPr>
            <a:endParaRPr lang="en-US" dirty="0"/>
          </a:p>
        </p:txBody>
      </p:sp>
      <p:sp>
        <p:nvSpPr>
          <p:cNvPr id="53250" name="Title 1"/>
          <p:cNvSpPr>
            <a:spLocks noGrp="1"/>
          </p:cNvSpPr>
          <p:nvPr>
            <p:ph type="title"/>
          </p:nvPr>
        </p:nvSpPr>
        <p:spPr>
          <a:xfrm>
            <a:off x="457200" y="817510"/>
            <a:ext cx="8229600" cy="732731"/>
          </a:xfrm>
        </p:spPr>
        <p:txBody>
          <a:bodyPr/>
          <a:lstStyle/>
          <a:p>
            <a:r>
              <a:rPr lang="en-US" altLang="en-US" dirty="0"/>
              <a:t>Medicaid in North Carolina</a:t>
            </a:r>
          </a:p>
        </p:txBody>
      </p:sp>
    </p:spTree>
    <p:extLst>
      <p:ext uri="{BB962C8B-B14F-4D97-AF65-F5344CB8AC3E}">
        <p14:creationId xmlns:p14="http://schemas.microsoft.com/office/powerpoint/2010/main" val="33620726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09D4C2-B797-4F4E-8DD3-94D75E8C5697}"/>
              </a:ext>
            </a:extLst>
          </p:cNvPr>
          <p:cNvSpPr>
            <a:spLocks noGrp="1"/>
          </p:cNvSpPr>
          <p:nvPr>
            <p:ph type="sldNum" sz="quarter" idx="12"/>
          </p:nvPr>
        </p:nvSpPr>
        <p:spPr/>
        <p:txBody>
          <a:bodyPr/>
          <a:lstStyle/>
          <a:p>
            <a:fld id="{401CF334-2D5C-4859-84A6-CA7E6E43FAEB}" type="slidenum">
              <a:rPr lang="en-US" smtClean="0"/>
              <a:t>11</a:t>
            </a:fld>
            <a:endParaRPr lang="en-US" dirty="0"/>
          </a:p>
        </p:txBody>
      </p:sp>
      <p:sp>
        <p:nvSpPr>
          <p:cNvPr id="3" name="Content Placeholder 2">
            <a:extLst>
              <a:ext uri="{FF2B5EF4-FFF2-40B4-BE49-F238E27FC236}">
                <a16:creationId xmlns:a16="http://schemas.microsoft.com/office/drawing/2014/main" id="{60A9FF89-BCF2-4264-8C6C-DC4820C87CD0}"/>
              </a:ext>
            </a:extLst>
          </p:cNvPr>
          <p:cNvSpPr>
            <a:spLocks noGrp="1"/>
          </p:cNvSpPr>
          <p:nvPr>
            <p:ph idx="1"/>
          </p:nvPr>
        </p:nvSpPr>
        <p:spPr/>
        <p:txBody>
          <a:bodyPr/>
          <a:lstStyle/>
          <a:p>
            <a:r>
              <a:rPr lang="en-US" dirty="0"/>
              <a:t>North Carolina has not extended Medicaid eligibility to low income adults who do not qualify for health care tax credits under the Affordable Care Act (Medicaid expansion)</a:t>
            </a:r>
          </a:p>
          <a:p>
            <a:r>
              <a:rPr lang="en-US" dirty="0"/>
              <a:t>Medicaid expansion covers a basic health care benefit package similar to ACA Marketplace or employer health plans (acute and emergency care, prevention, doctors, rehabilitative, mental health) </a:t>
            </a:r>
          </a:p>
          <a:p>
            <a:r>
              <a:rPr lang="en-US" dirty="0"/>
              <a:t>Medicaid expansion plans do not cover IDD habilitative services, long term care, or intensive autism behavior services</a:t>
            </a:r>
          </a:p>
          <a:p>
            <a:r>
              <a:rPr lang="en-US" dirty="0"/>
              <a:t>“Expanding Medicaid” does not mean expanding HCBS waivers or access to enhanced services</a:t>
            </a:r>
          </a:p>
          <a:p>
            <a:r>
              <a:rPr lang="en-US" dirty="0"/>
              <a:t>However, WE CAN DO BOTH!</a:t>
            </a:r>
          </a:p>
          <a:p>
            <a:endParaRPr lang="en-US" dirty="0"/>
          </a:p>
        </p:txBody>
      </p:sp>
      <p:sp>
        <p:nvSpPr>
          <p:cNvPr id="4" name="Title 3">
            <a:extLst>
              <a:ext uri="{FF2B5EF4-FFF2-40B4-BE49-F238E27FC236}">
                <a16:creationId xmlns:a16="http://schemas.microsoft.com/office/drawing/2014/main" id="{4F4DAF26-24EB-4AA8-9E46-B64C8D8EC43A}"/>
              </a:ext>
            </a:extLst>
          </p:cNvPr>
          <p:cNvSpPr>
            <a:spLocks noGrp="1"/>
          </p:cNvSpPr>
          <p:nvPr>
            <p:ph type="title"/>
          </p:nvPr>
        </p:nvSpPr>
        <p:spPr/>
        <p:txBody>
          <a:bodyPr/>
          <a:lstStyle/>
          <a:p>
            <a:r>
              <a:rPr lang="en-US" dirty="0"/>
              <a:t>“Expanding Medicaid” = Covering the Health Insurance Gap, Not Service Waivers</a:t>
            </a:r>
          </a:p>
        </p:txBody>
      </p:sp>
    </p:spTree>
    <p:extLst>
      <p:ext uri="{BB962C8B-B14F-4D97-AF65-F5344CB8AC3E}">
        <p14:creationId xmlns:p14="http://schemas.microsoft.com/office/powerpoint/2010/main" val="32542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09808987"/>
              </p:ext>
            </p:extLst>
          </p:nvPr>
        </p:nvGraphicFramePr>
        <p:xfrm>
          <a:off x="533400" y="19812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711340"/>
            <a:ext cx="8229600" cy="1066800"/>
          </a:xfrm>
        </p:spPr>
        <p:txBody>
          <a:bodyPr/>
          <a:lstStyle/>
          <a:p>
            <a:r>
              <a:rPr lang="en-US" b="1" dirty="0"/>
              <a:t>How Medicaid funds flow to NC today</a:t>
            </a:r>
          </a:p>
        </p:txBody>
      </p:sp>
      <p:sp>
        <p:nvSpPr>
          <p:cNvPr id="5" name="Slide Number Placeholder 4">
            <a:extLst>
              <a:ext uri="{FF2B5EF4-FFF2-40B4-BE49-F238E27FC236}">
                <a16:creationId xmlns:a16="http://schemas.microsoft.com/office/drawing/2014/main" id="{9771A4F0-D9FD-46B6-BA7B-530D71420CC2}"/>
              </a:ext>
            </a:extLst>
          </p:cNvPr>
          <p:cNvSpPr>
            <a:spLocks noGrp="1"/>
          </p:cNvSpPr>
          <p:nvPr>
            <p:ph type="sldNum" sz="quarter" idx="12"/>
          </p:nvPr>
        </p:nvSpPr>
        <p:spPr/>
        <p:txBody>
          <a:bodyPr/>
          <a:lstStyle/>
          <a:p>
            <a:fld id="{401CF334-2D5C-4859-84A6-CA7E6E43FAEB}" type="slidenum">
              <a:rPr lang="en-US" smtClean="0"/>
              <a:t>12</a:t>
            </a:fld>
            <a:endParaRPr lang="en-US" dirty="0"/>
          </a:p>
        </p:txBody>
      </p:sp>
      <p:sp>
        <p:nvSpPr>
          <p:cNvPr id="6" name="Lightning Bolt 5">
            <a:extLst>
              <a:ext uri="{FF2B5EF4-FFF2-40B4-BE49-F238E27FC236}">
                <a16:creationId xmlns:a16="http://schemas.microsoft.com/office/drawing/2014/main" id="{99B9DA47-6CDD-4131-8883-9089927603F9}"/>
              </a:ext>
            </a:extLst>
          </p:cNvPr>
          <p:cNvSpPr/>
          <p:nvPr/>
        </p:nvSpPr>
        <p:spPr>
          <a:xfrm rot="4680000">
            <a:off x="7200669" y="2672360"/>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a:extLst>
              <a:ext uri="{FF2B5EF4-FFF2-40B4-BE49-F238E27FC236}">
                <a16:creationId xmlns:a16="http://schemas.microsoft.com/office/drawing/2014/main" id="{14981D41-33D3-4C1E-8D60-DBD990D1D7DE}"/>
              </a:ext>
            </a:extLst>
          </p:cNvPr>
          <p:cNvSpPr/>
          <p:nvPr/>
        </p:nvSpPr>
        <p:spPr>
          <a:xfrm>
            <a:off x="7508748" y="1878773"/>
            <a:ext cx="1431036" cy="12139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AD26"/>
                </a:solidFill>
              </a:rPr>
              <a:t>NCGA</a:t>
            </a:r>
          </a:p>
        </p:txBody>
      </p:sp>
      <p:pic>
        <p:nvPicPr>
          <p:cNvPr id="3" name="Picture 2">
            <a:extLst>
              <a:ext uri="{FF2B5EF4-FFF2-40B4-BE49-F238E27FC236}">
                <a16:creationId xmlns:a16="http://schemas.microsoft.com/office/drawing/2014/main" id="{5EE18221-09D2-403A-A5CB-9897F76CBC68}"/>
              </a:ext>
            </a:extLst>
          </p:cNvPr>
          <p:cNvPicPr>
            <a:picLocks noChangeAspect="1"/>
          </p:cNvPicPr>
          <p:nvPr/>
        </p:nvPicPr>
        <p:blipFill>
          <a:blip r:embed="rId8"/>
          <a:stretch>
            <a:fillRect/>
          </a:stretch>
        </p:blipFill>
        <p:spPr>
          <a:xfrm>
            <a:off x="1316713" y="4684753"/>
            <a:ext cx="536494" cy="536494"/>
          </a:xfrm>
          <a:prstGeom prst="rect">
            <a:avLst/>
          </a:prstGeom>
        </p:spPr>
      </p:pic>
      <p:pic>
        <p:nvPicPr>
          <p:cNvPr id="7" name="Picture 6">
            <a:extLst>
              <a:ext uri="{FF2B5EF4-FFF2-40B4-BE49-F238E27FC236}">
                <a16:creationId xmlns:a16="http://schemas.microsoft.com/office/drawing/2014/main" id="{0A4089D3-AD7D-4E79-B313-18E766B9F912}"/>
              </a:ext>
            </a:extLst>
          </p:cNvPr>
          <p:cNvPicPr>
            <a:picLocks noChangeAspect="1"/>
          </p:cNvPicPr>
          <p:nvPr/>
        </p:nvPicPr>
        <p:blipFill>
          <a:blip r:embed="rId8"/>
          <a:stretch>
            <a:fillRect/>
          </a:stretch>
        </p:blipFill>
        <p:spPr>
          <a:xfrm rot="18578304">
            <a:off x="1509753" y="5433127"/>
            <a:ext cx="536494" cy="536494"/>
          </a:xfrm>
          <a:prstGeom prst="rect">
            <a:avLst/>
          </a:prstGeom>
        </p:spPr>
      </p:pic>
    </p:spTree>
    <p:extLst>
      <p:ext uri="{BB962C8B-B14F-4D97-AF65-F5344CB8AC3E}">
        <p14:creationId xmlns:p14="http://schemas.microsoft.com/office/powerpoint/2010/main" val="26412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E6D62F-C61D-46FA-9033-121185F752B9}"/>
              </a:ext>
            </a:extLst>
          </p:cNvPr>
          <p:cNvSpPr>
            <a:spLocks noGrp="1"/>
          </p:cNvSpPr>
          <p:nvPr>
            <p:ph type="sldNum" sz="quarter" idx="12"/>
          </p:nvPr>
        </p:nvSpPr>
        <p:spPr/>
        <p:txBody>
          <a:bodyPr/>
          <a:lstStyle/>
          <a:p>
            <a:fld id="{401CF334-2D5C-4859-84A6-CA7E6E43FAEB}" type="slidenum">
              <a:rPr lang="en-US" smtClean="0"/>
              <a:t>13</a:t>
            </a:fld>
            <a:endParaRPr lang="en-US" dirty="0"/>
          </a:p>
        </p:txBody>
      </p:sp>
      <p:sp>
        <p:nvSpPr>
          <p:cNvPr id="3" name="Content Placeholder 2">
            <a:extLst>
              <a:ext uri="{FF2B5EF4-FFF2-40B4-BE49-F238E27FC236}">
                <a16:creationId xmlns:a16="http://schemas.microsoft.com/office/drawing/2014/main" id="{E1C4CE98-D1AC-407D-860A-2EA76898AF6F}"/>
              </a:ext>
            </a:extLst>
          </p:cNvPr>
          <p:cNvSpPr>
            <a:spLocks noGrp="1"/>
          </p:cNvSpPr>
          <p:nvPr>
            <p:ph idx="1"/>
          </p:nvPr>
        </p:nvSpPr>
        <p:spPr/>
        <p:txBody>
          <a:bodyPr/>
          <a:lstStyle/>
          <a:p>
            <a:r>
              <a:rPr lang="en-US" dirty="0"/>
              <a:t>Per Member Per Month Pre-Paid Patient Rates</a:t>
            </a:r>
          </a:p>
          <a:p>
            <a:r>
              <a:rPr lang="en-US" dirty="0"/>
              <a:t>Generally moves to increased value by shifting the risk</a:t>
            </a:r>
          </a:p>
          <a:p>
            <a:endParaRPr lang="en-US" dirty="0"/>
          </a:p>
          <a:p>
            <a:endParaRPr lang="en-US" dirty="0"/>
          </a:p>
          <a:p>
            <a:endParaRPr lang="en-US" dirty="0"/>
          </a:p>
          <a:p>
            <a:r>
              <a:rPr lang="en-US" dirty="0"/>
              <a:t>How did we get here?</a:t>
            </a:r>
          </a:p>
          <a:p>
            <a:pPr lvl="1"/>
            <a:r>
              <a:rPr lang="en-US" dirty="0"/>
              <a:t>Area programs</a:t>
            </a:r>
          </a:p>
          <a:p>
            <a:pPr lvl="1"/>
            <a:r>
              <a:rPr lang="en-US" dirty="0"/>
              <a:t>Divestiture</a:t>
            </a:r>
          </a:p>
          <a:p>
            <a:pPr lvl="1"/>
            <a:r>
              <a:rPr lang="en-US" dirty="0"/>
              <a:t>Managed Care for Behavioral Health</a:t>
            </a:r>
          </a:p>
          <a:p>
            <a:pPr lvl="1"/>
            <a:r>
              <a:rPr lang="en-US" dirty="0"/>
              <a:t>And now…transformation</a:t>
            </a:r>
          </a:p>
          <a:p>
            <a:pPr marL="82296" indent="0">
              <a:buNone/>
            </a:pPr>
            <a:endParaRPr lang="en-US" dirty="0"/>
          </a:p>
          <a:p>
            <a:pPr marL="82296" indent="0">
              <a:buNone/>
            </a:pPr>
            <a:endParaRPr lang="en-US" dirty="0"/>
          </a:p>
        </p:txBody>
      </p:sp>
      <p:sp>
        <p:nvSpPr>
          <p:cNvPr id="4" name="Title 3">
            <a:extLst>
              <a:ext uri="{FF2B5EF4-FFF2-40B4-BE49-F238E27FC236}">
                <a16:creationId xmlns:a16="http://schemas.microsoft.com/office/drawing/2014/main" id="{E0DA8F46-323D-43F6-A14F-53C372591B3B}"/>
              </a:ext>
            </a:extLst>
          </p:cNvPr>
          <p:cNvSpPr>
            <a:spLocks noGrp="1"/>
          </p:cNvSpPr>
          <p:nvPr>
            <p:ph type="title"/>
          </p:nvPr>
        </p:nvSpPr>
        <p:spPr/>
        <p:txBody>
          <a:bodyPr/>
          <a:lstStyle/>
          <a:p>
            <a:r>
              <a:rPr lang="en-US" dirty="0"/>
              <a:t>Transforming to Managed Care: What’s That?</a:t>
            </a:r>
          </a:p>
        </p:txBody>
      </p:sp>
      <p:pic>
        <p:nvPicPr>
          <p:cNvPr id="5" name="Picture 4">
            <a:extLst>
              <a:ext uri="{FF2B5EF4-FFF2-40B4-BE49-F238E27FC236}">
                <a16:creationId xmlns:a16="http://schemas.microsoft.com/office/drawing/2014/main" id="{5B3DFCF3-FA3C-4E56-93BA-BFCD8CB7C992}"/>
              </a:ext>
            </a:extLst>
          </p:cNvPr>
          <p:cNvPicPr>
            <a:picLocks noChangeAspect="1"/>
          </p:cNvPicPr>
          <p:nvPr/>
        </p:nvPicPr>
        <p:blipFill>
          <a:blip r:embed="rId3"/>
          <a:stretch>
            <a:fillRect/>
          </a:stretch>
        </p:blipFill>
        <p:spPr>
          <a:xfrm>
            <a:off x="5641086" y="3905250"/>
            <a:ext cx="2533650" cy="1809750"/>
          </a:xfrm>
          <a:prstGeom prst="rect">
            <a:avLst/>
          </a:prstGeom>
        </p:spPr>
      </p:pic>
    </p:spTree>
    <p:extLst>
      <p:ext uri="{BB962C8B-B14F-4D97-AF65-F5344CB8AC3E}">
        <p14:creationId xmlns:p14="http://schemas.microsoft.com/office/powerpoint/2010/main" val="3229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4364"/>
            <a:ext cx="7528483" cy="1678780"/>
          </a:xfrm>
        </p:spPr>
        <p:txBody>
          <a:bodyPr>
            <a:noAutofit/>
          </a:bodyPr>
          <a:lstStyle/>
          <a:p>
            <a:r>
              <a:rPr lang="en-US" b="1" dirty="0"/>
              <a:t>LME/MCOs aka Pre-Paid Inpatient Health Plans (PIHP) </a:t>
            </a:r>
            <a:r>
              <a:rPr lang="en-US" sz="1600" dirty="0"/>
              <a:t>(Local Management Entities/Managed Care Organizations are Pre-paid Health Plans</a:t>
            </a:r>
            <a:r>
              <a:rPr lang="en-US" sz="1600" dirty="0">
                <a:cs typeface="Calibri"/>
              </a:rPr>
              <a:t>)</a:t>
            </a:r>
            <a:br>
              <a:rPr lang="en-US" sz="1600" dirty="0">
                <a:cs typeface="Calibri"/>
              </a:rPr>
            </a:br>
            <a:r>
              <a:rPr lang="en-US" sz="1600" dirty="0">
                <a:cs typeface="Calibri"/>
              </a:rPr>
              <a:t>Newest Map: </a:t>
            </a:r>
            <a:r>
              <a:rPr lang="en-US" sz="2000" dirty="0">
                <a:hlinkClick r:id="rId3"/>
              </a:rPr>
              <a:t>https://www.ncdhhs.gov/providers/lme-mco-directory</a:t>
            </a:r>
            <a:br>
              <a:rPr lang="en-US" sz="2000" b="1" dirty="0">
                <a:cs typeface="Calibri"/>
              </a:rPr>
            </a:br>
            <a:endParaRPr lang="en-US" sz="2000" b="1" dirty="0">
              <a:cs typeface="Calibri"/>
            </a:endParaRPr>
          </a:p>
        </p:txBody>
      </p:sp>
      <p:sp>
        <p:nvSpPr>
          <p:cNvPr id="4" name="Slide Number Placeholder 3">
            <a:extLst>
              <a:ext uri="{FF2B5EF4-FFF2-40B4-BE49-F238E27FC236}">
                <a16:creationId xmlns:a16="http://schemas.microsoft.com/office/drawing/2014/main" id="{F4186B62-1790-4454-85B1-B34FA9FABC08}"/>
              </a:ext>
            </a:extLst>
          </p:cNvPr>
          <p:cNvSpPr>
            <a:spLocks noGrp="1"/>
          </p:cNvSpPr>
          <p:nvPr>
            <p:ph type="sldNum" sz="quarter" idx="12"/>
          </p:nvPr>
        </p:nvSpPr>
        <p:spPr/>
        <p:txBody>
          <a:bodyPr/>
          <a:lstStyle/>
          <a:p>
            <a:fld id="{401CF334-2D5C-4859-84A6-CA7E6E43FAEB}" type="slidenum">
              <a:rPr lang="en-US" smtClean="0"/>
              <a:t>14</a:t>
            </a:fld>
            <a:endParaRPr lang="en-US" dirty="0"/>
          </a:p>
        </p:txBody>
      </p:sp>
      <p:pic>
        <p:nvPicPr>
          <p:cNvPr id="6" name="Picture 5" descr="A picture containing text, map&#10;&#10;Description automatically generated">
            <a:extLst>
              <a:ext uri="{FF2B5EF4-FFF2-40B4-BE49-F238E27FC236}">
                <a16:creationId xmlns:a16="http://schemas.microsoft.com/office/drawing/2014/main" id="{5049247F-8EF7-4662-8D51-E4113E1DF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670" y="2125526"/>
            <a:ext cx="8646066" cy="4730202"/>
          </a:xfrm>
          <a:prstGeom prst="rect">
            <a:avLst/>
          </a:prstGeom>
        </p:spPr>
      </p:pic>
    </p:spTree>
    <p:extLst>
      <p:ext uri="{BB962C8B-B14F-4D97-AF65-F5344CB8AC3E}">
        <p14:creationId xmlns:p14="http://schemas.microsoft.com/office/powerpoint/2010/main" val="242043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680720"/>
            <a:ext cx="8148320" cy="1076960"/>
          </a:xfrm>
        </p:spPr>
        <p:txBody>
          <a:bodyPr>
            <a:normAutofit/>
          </a:bodyPr>
          <a:lstStyle/>
          <a:p>
            <a:r>
              <a:rPr lang="en-US" dirty="0"/>
              <a:t>Medicaid Transformation = Change is coming </a:t>
            </a:r>
          </a:p>
        </p:txBody>
      </p:sp>
      <p:sp>
        <p:nvSpPr>
          <p:cNvPr id="3" name="Content Placeholder 2"/>
          <p:cNvSpPr>
            <a:spLocks noGrp="1"/>
          </p:cNvSpPr>
          <p:nvPr>
            <p:ph idx="1"/>
          </p:nvPr>
        </p:nvSpPr>
        <p:spPr>
          <a:xfrm>
            <a:off x="457200" y="1112520"/>
            <a:ext cx="8229600" cy="5410200"/>
          </a:xfrm>
        </p:spPr>
        <p:txBody>
          <a:bodyPr>
            <a:normAutofit/>
          </a:bodyPr>
          <a:lstStyle/>
          <a:p>
            <a:endParaRPr lang="en-US" dirty="0"/>
          </a:p>
          <a:p>
            <a:endParaRPr lang="en-US" dirty="0"/>
          </a:p>
          <a:p>
            <a:endParaRPr lang="en-US" dirty="0"/>
          </a:p>
          <a:p>
            <a:endParaRPr lang="en-US" dirty="0"/>
          </a:p>
          <a:p>
            <a:r>
              <a:rPr lang="en-US" dirty="0"/>
              <a:t>Requires Medicaid to move to an at risk, capitated, managed care 1115 waiver</a:t>
            </a:r>
          </a:p>
          <a:p>
            <a:pPr lvl="1"/>
            <a:r>
              <a:rPr lang="en-US" dirty="0"/>
              <a:t>1115 waiver is the federal authority used to accomplish the intent of the state law for Medicaid Transformation</a:t>
            </a:r>
          </a:p>
          <a:p>
            <a:pPr lvl="1"/>
            <a:r>
              <a:rPr lang="en-US" dirty="0"/>
              <a:t>MHDDSAS currently operates under the 1915b/c managed care waiver</a:t>
            </a:r>
          </a:p>
          <a:p>
            <a:pPr lvl="1"/>
            <a:r>
              <a:rPr lang="en-US" dirty="0">
                <a:highlight>
                  <a:srgbClr val="F9C817"/>
                </a:highlight>
              </a:rPr>
              <a:t>Goal of reform is to </a:t>
            </a:r>
            <a:r>
              <a:rPr lang="en-US" sz="1800" dirty="0">
                <a:highlight>
                  <a:srgbClr val="F9C817"/>
                </a:highlight>
              </a:rPr>
              <a:t>deliver whole-person care through coordinated physical health, behavioral health, intellectual/developmental disabilities and pharmacy products and care models </a:t>
            </a:r>
          </a:p>
          <a:p>
            <a:pPr lvl="1"/>
            <a:r>
              <a:rPr lang="en-US" sz="1800" dirty="0"/>
              <a:t>Address the full set of factors that impact health, uniting communities and health care systems </a:t>
            </a:r>
          </a:p>
          <a:p>
            <a:pPr lvl="1"/>
            <a:r>
              <a:rPr lang="en-US" sz="1800" dirty="0">
                <a:hlinkClick r:id="rId3"/>
              </a:rPr>
              <a:t>https://www.ncdhhs.gov/assistance/medicaid-transformation</a:t>
            </a:r>
            <a:r>
              <a:rPr lang="en-US" sz="1800" dirty="0"/>
              <a:t> </a:t>
            </a:r>
          </a:p>
          <a:p>
            <a:pPr lvl="1"/>
            <a:endParaRPr lang="en-US" sz="1400" dirty="0"/>
          </a:p>
          <a:p>
            <a:pPr lvl="1"/>
            <a:r>
              <a:rPr lang="en-US" sz="1400" i="1" dirty="0"/>
              <a:t>*slides 16-19,21,23 DHHS i2i presentations (T.Larson, K.Kinsley, D.Richards)</a:t>
            </a:r>
            <a:endParaRPr lang="en-US" sz="1400" dirty="0"/>
          </a:p>
          <a:p>
            <a:pPr marL="0" indent="0">
              <a:buNone/>
            </a:pPr>
            <a:endParaRPr lang="en-US" dirty="0"/>
          </a:p>
          <a:p>
            <a:pPr marL="736092" lvl="1" indent="-342900"/>
            <a:endParaRPr lang="en-US" dirty="0"/>
          </a:p>
          <a:p>
            <a:pPr marL="736092" lvl="1" indent="-342900"/>
            <a:endParaRPr lang="en-US" dirty="0"/>
          </a:p>
          <a:p>
            <a:pPr marL="1371600" lvl="3" indent="0">
              <a:buNone/>
            </a:pPr>
            <a:endParaRPr lang="en-US" sz="2400" dirty="0"/>
          </a:p>
        </p:txBody>
      </p:sp>
      <p:sp>
        <p:nvSpPr>
          <p:cNvPr id="4" name="Slide Number Placeholder 3"/>
          <p:cNvSpPr>
            <a:spLocks noGrp="1"/>
          </p:cNvSpPr>
          <p:nvPr>
            <p:ph type="sldNum" sz="quarter" idx="12"/>
          </p:nvPr>
        </p:nvSpPr>
        <p:spPr/>
        <p:txBody>
          <a:bodyPr/>
          <a:lstStyle/>
          <a:p>
            <a:fld id="{820DBDCF-6869-491D-96D3-348BDDAA5E02}" type="slidenum">
              <a:rPr lang="en-US" smtClean="0"/>
              <a:t>15</a:t>
            </a:fld>
            <a:endParaRPr lang="en-US" dirty="0"/>
          </a:p>
        </p:txBody>
      </p:sp>
      <p:sp>
        <p:nvSpPr>
          <p:cNvPr id="5" name="Isosceles Triangle 4">
            <a:extLst>
              <a:ext uri="{FF2B5EF4-FFF2-40B4-BE49-F238E27FC236}">
                <a16:creationId xmlns:a16="http://schemas.microsoft.com/office/drawing/2014/main" id="{38AC84D7-6AC5-44EC-B205-DC908063AF7D}"/>
              </a:ext>
            </a:extLst>
          </p:cNvPr>
          <p:cNvSpPr/>
          <p:nvPr/>
        </p:nvSpPr>
        <p:spPr>
          <a:xfrm>
            <a:off x="4041648" y="14986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278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1020762"/>
          </a:xfrm>
        </p:spPr>
        <p:txBody>
          <a:bodyPr>
            <a:normAutofit/>
          </a:bodyPr>
          <a:lstStyle/>
          <a:p>
            <a:br>
              <a:rPr lang="en-US" dirty="0"/>
            </a:br>
            <a:r>
              <a:rPr lang="en-US" dirty="0"/>
              <a:t>The Medicaid Standard Plan and the Tailored Plan </a:t>
            </a:r>
          </a:p>
        </p:txBody>
      </p:sp>
      <p:sp>
        <p:nvSpPr>
          <p:cNvPr id="3" name="Content Placeholder 2"/>
          <p:cNvSpPr>
            <a:spLocks noGrp="1"/>
          </p:cNvSpPr>
          <p:nvPr>
            <p:ph idx="1"/>
          </p:nvPr>
        </p:nvSpPr>
        <p:spPr>
          <a:xfrm>
            <a:off x="457200" y="1295400"/>
            <a:ext cx="8229600" cy="5181600"/>
          </a:xfrm>
        </p:spPr>
        <p:txBody>
          <a:bodyPr>
            <a:normAutofit/>
          </a:bodyPr>
          <a:lstStyle/>
          <a:p>
            <a:endParaRPr lang="en-US" sz="2400" dirty="0"/>
          </a:p>
          <a:p>
            <a:endParaRPr lang="en-US" sz="2400" dirty="0"/>
          </a:p>
          <a:p>
            <a:r>
              <a:rPr lang="en-US" sz="2400" dirty="0"/>
              <a:t>The 1115 waiver options offers Standard Plan (SP) and Tailored Plan (TP)</a:t>
            </a:r>
          </a:p>
          <a:p>
            <a:pPr marL="82296" indent="0">
              <a:buNone/>
            </a:pPr>
            <a:endParaRPr lang="en-US" sz="2400" dirty="0"/>
          </a:p>
          <a:p>
            <a:pPr lvl="1"/>
            <a:r>
              <a:rPr lang="en-US" dirty="0"/>
              <a:t>SPs will be the default plan for most Medicaid recipients.   SPs will be operated by Commercial Plans (CPs) and Provider Lead Entities (PLEs).</a:t>
            </a:r>
          </a:p>
          <a:p>
            <a:pPr marL="308610" lvl="1" indent="0">
              <a:buNone/>
            </a:pPr>
            <a:endParaRPr lang="en-US" dirty="0"/>
          </a:p>
          <a:p>
            <a:pPr lvl="1"/>
            <a:r>
              <a:rPr lang="en-US" dirty="0"/>
              <a:t>TPs will be the specialty plan for certain behavioral health/IDD individuals. </a:t>
            </a:r>
          </a:p>
          <a:p>
            <a:pPr lvl="1"/>
            <a:endParaRPr lang="en-US" dirty="0"/>
          </a:p>
          <a:p>
            <a:pPr lvl="1"/>
            <a:r>
              <a:rPr lang="en-US" dirty="0"/>
              <a:t>Individuals served currently by the 1915b/c waiver (LME-MCO system) will be either in the SP or the TP depending on Diagnosis and services.</a:t>
            </a:r>
          </a:p>
        </p:txBody>
      </p:sp>
      <p:sp>
        <p:nvSpPr>
          <p:cNvPr id="4" name="Slide Number Placeholder 3"/>
          <p:cNvSpPr>
            <a:spLocks noGrp="1"/>
          </p:cNvSpPr>
          <p:nvPr>
            <p:ph type="sldNum" sz="quarter" idx="12"/>
          </p:nvPr>
        </p:nvSpPr>
        <p:spPr/>
        <p:txBody>
          <a:bodyPr/>
          <a:lstStyle/>
          <a:p>
            <a:fld id="{820DBDCF-6869-491D-96D3-348BDDAA5E02}" type="slidenum">
              <a:rPr lang="en-US" smtClean="0"/>
              <a:t>16</a:t>
            </a:fld>
            <a:endParaRPr lang="en-US" dirty="0"/>
          </a:p>
        </p:txBody>
      </p:sp>
    </p:spTree>
    <p:extLst>
      <p:ext uri="{BB962C8B-B14F-4D97-AF65-F5344CB8AC3E}">
        <p14:creationId xmlns:p14="http://schemas.microsoft.com/office/powerpoint/2010/main" val="43688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Behavioral Health Integration and Tailored Plan </a:t>
            </a:r>
          </a:p>
        </p:txBody>
      </p:sp>
      <p:sp>
        <p:nvSpPr>
          <p:cNvPr id="3" name="Content Placeholder 2"/>
          <p:cNvSpPr>
            <a:spLocks noGrp="1"/>
          </p:cNvSpPr>
          <p:nvPr>
            <p:ph idx="1"/>
          </p:nvPr>
        </p:nvSpPr>
        <p:spPr/>
        <p:txBody>
          <a:bodyPr>
            <a:normAutofit/>
          </a:bodyPr>
          <a:lstStyle/>
          <a:p>
            <a:r>
              <a:rPr lang="en-US" b="1" dirty="0"/>
              <a:t>NC will integrate physical, behavioral and pharmacy benefits into both the Standard Plan and the Tailored Plan (TP)</a:t>
            </a:r>
          </a:p>
          <a:p>
            <a:pPr lvl="1"/>
            <a:r>
              <a:rPr lang="en-US" dirty="0"/>
              <a:t>This means </a:t>
            </a:r>
            <a:r>
              <a:rPr lang="en-US" i="1" dirty="0"/>
              <a:t>physical health care </a:t>
            </a:r>
            <a:r>
              <a:rPr lang="en-US" dirty="0"/>
              <a:t>as well as MH/DD/SAS, together in both the SP and the TP</a:t>
            </a:r>
          </a:p>
          <a:p>
            <a:pPr marL="308610" lvl="1" indent="0">
              <a:buNone/>
            </a:pPr>
            <a:endParaRPr lang="en-US" b="1" dirty="0"/>
          </a:p>
          <a:p>
            <a:pPr marL="82296" indent="0">
              <a:buNone/>
            </a:pPr>
            <a:endParaRPr lang="en-US" dirty="0"/>
          </a:p>
          <a:p>
            <a:r>
              <a:rPr lang="en-US" dirty="0"/>
              <a:t>TP will provide</a:t>
            </a:r>
          </a:p>
          <a:p>
            <a:pPr lvl="1"/>
            <a:r>
              <a:rPr lang="en-US" b="1" dirty="0"/>
              <a:t>Integrated benefits </a:t>
            </a:r>
            <a:r>
              <a:rPr lang="en-US" dirty="0"/>
              <a:t>to SMI, SED, Severe SUD, IDD or TBI</a:t>
            </a:r>
          </a:p>
          <a:p>
            <a:pPr lvl="2"/>
            <a:r>
              <a:rPr lang="en-US" dirty="0"/>
              <a:t>This means </a:t>
            </a:r>
            <a:r>
              <a:rPr lang="en-US" i="1" dirty="0"/>
              <a:t>physical health care </a:t>
            </a:r>
            <a:r>
              <a:rPr lang="en-US" dirty="0"/>
              <a:t>as well as MH/DD/SAS</a:t>
            </a:r>
          </a:p>
          <a:p>
            <a:pPr lvl="1"/>
            <a:r>
              <a:rPr lang="en-US" dirty="0"/>
              <a:t>More extensive BH/IDD benefit not in the SP</a:t>
            </a:r>
          </a:p>
          <a:p>
            <a:pPr lvl="1"/>
            <a:r>
              <a:rPr lang="en-US" dirty="0"/>
              <a:t>Care Management through a specific BH/IDD health home model designed to meet complex needs</a:t>
            </a:r>
          </a:p>
          <a:p>
            <a:pPr marL="308610" lvl="1" indent="0">
              <a:buNone/>
            </a:pPr>
            <a:endParaRPr lang="en-US" dirty="0"/>
          </a:p>
        </p:txBody>
      </p:sp>
      <p:sp>
        <p:nvSpPr>
          <p:cNvPr id="4" name="Slide Number Placeholder 3"/>
          <p:cNvSpPr>
            <a:spLocks noGrp="1"/>
          </p:cNvSpPr>
          <p:nvPr>
            <p:ph type="sldNum" sz="quarter" idx="12"/>
          </p:nvPr>
        </p:nvSpPr>
        <p:spPr/>
        <p:txBody>
          <a:bodyPr/>
          <a:lstStyle/>
          <a:p>
            <a:fld id="{820DBDCF-6869-491D-96D3-348BDDAA5E02}" type="slidenum">
              <a:rPr lang="en-US" smtClean="0"/>
              <a:t>17</a:t>
            </a:fld>
            <a:endParaRPr lang="en-US" dirty="0"/>
          </a:p>
        </p:txBody>
      </p:sp>
    </p:spTree>
    <p:extLst>
      <p:ext uri="{BB962C8B-B14F-4D97-AF65-F5344CB8AC3E}">
        <p14:creationId xmlns:p14="http://schemas.microsoft.com/office/powerpoint/2010/main" val="270569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34854"/>
            <a:ext cx="8610600" cy="6218347"/>
          </a:xfrm>
          <a:prstGeom prst="rect">
            <a:avLst/>
          </a:prstGeom>
        </p:spPr>
      </p:pic>
      <p:sp>
        <p:nvSpPr>
          <p:cNvPr id="4" name="Slide Number Placeholder 3"/>
          <p:cNvSpPr>
            <a:spLocks noGrp="1"/>
          </p:cNvSpPr>
          <p:nvPr>
            <p:ph type="sldNum" sz="quarter" idx="12"/>
          </p:nvPr>
        </p:nvSpPr>
        <p:spPr/>
        <p:txBody>
          <a:bodyPr/>
          <a:lstStyle/>
          <a:p>
            <a:fld id="{820DBDCF-6869-491D-96D3-348BDDAA5E02}" type="slidenum">
              <a:rPr lang="en-US" smtClean="0"/>
              <a:t>18</a:t>
            </a:fld>
            <a:endParaRPr lang="en-US" dirty="0"/>
          </a:p>
        </p:txBody>
      </p:sp>
    </p:spTree>
    <p:extLst>
      <p:ext uri="{BB962C8B-B14F-4D97-AF65-F5344CB8AC3E}">
        <p14:creationId xmlns:p14="http://schemas.microsoft.com/office/powerpoint/2010/main" val="261661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70A3F6-3A99-4E58-A157-551CEF567540}"/>
              </a:ext>
            </a:extLst>
          </p:cNvPr>
          <p:cNvSpPr>
            <a:spLocks noGrp="1"/>
          </p:cNvSpPr>
          <p:nvPr>
            <p:ph type="title"/>
          </p:nvPr>
        </p:nvSpPr>
        <p:spPr>
          <a:xfrm>
            <a:off x="364490" y="742499"/>
            <a:ext cx="7886700" cy="549273"/>
          </a:xfrm>
        </p:spPr>
        <p:txBody>
          <a:bodyPr>
            <a:noAutofit/>
          </a:bodyPr>
          <a:lstStyle/>
          <a:p>
            <a:r>
              <a:rPr lang="en-US" sz="3600" dirty="0"/>
              <a:t>Standard Plan</a:t>
            </a:r>
          </a:p>
        </p:txBody>
      </p:sp>
      <p:sp>
        <p:nvSpPr>
          <p:cNvPr id="7" name="Content Placeholder 6">
            <a:extLst>
              <a:ext uri="{FF2B5EF4-FFF2-40B4-BE49-F238E27FC236}">
                <a16:creationId xmlns:a16="http://schemas.microsoft.com/office/drawing/2014/main" id="{5222E760-6CD3-42D8-81A4-ED9E1564AAAE}"/>
              </a:ext>
            </a:extLst>
          </p:cNvPr>
          <p:cNvSpPr>
            <a:spLocks noGrp="1"/>
          </p:cNvSpPr>
          <p:nvPr>
            <p:ph idx="1"/>
          </p:nvPr>
        </p:nvSpPr>
        <p:spPr>
          <a:xfrm>
            <a:off x="457200" y="1595120"/>
            <a:ext cx="8305800" cy="4729480"/>
          </a:xfrm>
        </p:spPr>
        <p:txBody>
          <a:bodyPr>
            <a:noAutofit/>
          </a:bodyPr>
          <a:lstStyle/>
          <a:p>
            <a:pPr marL="0" indent="0">
              <a:buNone/>
            </a:pPr>
            <a:r>
              <a:rPr lang="en-US" sz="2400" dirty="0">
                <a:cs typeface="Times New Roman" panose="02020603050405020304" pitchFamily="18" charset="0"/>
              </a:rPr>
              <a:t>All Medicaid benefits plus (minus Dental, LEA, PACE)</a:t>
            </a:r>
          </a:p>
          <a:p>
            <a:r>
              <a:rPr lang="en-US" sz="2000" dirty="0">
                <a:cs typeface="Times New Roman" panose="02020603050405020304" pitchFamily="18" charset="0"/>
              </a:rPr>
              <a:t>Inpatient behavioral health services </a:t>
            </a:r>
          </a:p>
          <a:p>
            <a:r>
              <a:rPr lang="en-US" sz="2000" dirty="0">
                <a:cs typeface="Times New Roman" panose="02020603050405020304" pitchFamily="18" charset="0"/>
              </a:rPr>
              <a:t>Outpatient behavioral health  services  including services provided by direct enrolled providers </a:t>
            </a:r>
          </a:p>
          <a:p>
            <a:r>
              <a:rPr lang="en-US" sz="2000" dirty="0">
                <a:cs typeface="Times New Roman" panose="02020603050405020304" pitchFamily="18" charset="0"/>
              </a:rPr>
              <a:t>Mobile Crisis Management</a:t>
            </a:r>
          </a:p>
          <a:p>
            <a:r>
              <a:rPr lang="en-US" sz="2000" dirty="0">
                <a:cs typeface="Times New Roman" panose="02020603050405020304" pitchFamily="18" charset="0"/>
              </a:rPr>
              <a:t>Diagnostic Assessment</a:t>
            </a:r>
          </a:p>
          <a:p>
            <a:r>
              <a:rPr lang="en-US" sz="2000" dirty="0">
                <a:cs typeface="Times New Roman" panose="02020603050405020304" pitchFamily="18" charset="0"/>
              </a:rPr>
              <a:t>Partial Hospitalization</a:t>
            </a:r>
          </a:p>
          <a:p>
            <a:r>
              <a:rPr lang="en-US" sz="2000" dirty="0">
                <a:cs typeface="Times New Roman" panose="02020603050405020304" pitchFamily="18" charset="0"/>
              </a:rPr>
              <a:t>Facility Based Crisis (child/adult) and Professional Services</a:t>
            </a:r>
          </a:p>
          <a:p>
            <a:r>
              <a:rPr lang="en-US" sz="2000" dirty="0">
                <a:cs typeface="Times New Roman" panose="02020603050405020304" pitchFamily="18" charset="0"/>
              </a:rPr>
              <a:t>Ambulatory Detoxification</a:t>
            </a:r>
          </a:p>
          <a:p>
            <a:r>
              <a:rPr lang="en-US" sz="2000" dirty="0">
                <a:cs typeface="Times New Roman" panose="02020603050405020304" pitchFamily="18" charset="0"/>
              </a:rPr>
              <a:t>Non-hospital Medical Detox</a:t>
            </a:r>
          </a:p>
          <a:p>
            <a:r>
              <a:rPr lang="en-US" sz="2000" dirty="0">
                <a:cs typeface="Times New Roman" panose="02020603050405020304" pitchFamily="18" charset="0"/>
              </a:rPr>
              <a:t>Medically Supervised or ADATC Detox Crisis Stabilization</a:t>
            </a:r>
          </a:p>
          <a:p>
            <a:r>
              <a:rPr lang="en-US" sz="2000" dirty="0">
                <a:cs typeface="Times New Roman" panose="02020603050405020304" pitchFamily="18" charset="0"/>
              </a:rPr>
              <a:t>Outpatient Opioid </a:t>
            </a:r>
          </a:p>
          <a:p>
            <a:r>
              <a:rPr lang="en-US" sz="2000" dirty="0">
                <a:highlight>
                  <a:srgbClr val="FFFF00"/>
                </a:highlight>
                <a:cs typeface="Times New Roman" panose="02020603050405020304" pitchFamily="18" charset="0"/>
              </a:rPr>
              <a:t>Research Based Intensive BH Treatment for Autism Spectrum</a:t>
            </a:r>
          </a:p>
          <a:p>
            <a:r>
              <a:rPr lang="en-US" sz="2000" dirty="0">
                <a:highlight>
                  <a:srgbClr val="FFFF00"/>
                </a:highlight>
                <a:cs typeface="Times New Roman" panose="02020603050405020304" pitchFamily="18" charset="0"/>
              </a:rPr>
              <a:t>Early and Periodic Screening Diagnostic Treatment (EPSDT)</a:t>
            </a:r>
          </a:p>
        </p:txBody>
      </p:sp>
      <p:sp>
        <p:nvSpPr>
          <p:cNvPr id="3" name="Slide Number Placeholder 2"/>
          <p:cNvSpPr>
            <a:spLocks noGrp="1"/>
          </p:cNvSpPr>
          <p:nvPr>
            <p:ph type="sldNum" sz="quarter" idx="12"/>
          </p:nvPr>
        </p:nvSpPr>
        <p:spPr/>
        <p:txBody>
          <a:bodyPr/>
          <a:lstStyle/>
          <a:p>
            <a:fld id="{820DBDCF-6869-491D-96D3-348BDDAA5E02}" type="slidenum">
              <a:rPr lang="en-US" smtClean="0"/>
              <a:t>19</a:t>
            </a:fld>
            <a:endParaRPr lang="en-US" dirty="0"/>
          </a:p>
        </p:txBody>
      </p:sp>
    </p:spTree>
    <p:extLst>
      <p:ext uri="{BB962C8B-B14F-4D97-AF65-F5344CB8AC3E}">
        <p14:creationId xmlns:p14="http://schemas.microsoft.com/office/powerpoint/2010/main" val="411909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6A5833-C4FA-4F90-81CF-D23FA29BDE1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192" t="6592" r="6346"/>
          <a:stretch/>
        </p:blipFill>
        <p:spPr>
          <a:xfrm>
            <a:off x="1548300" y="2880965"/>
            <a:ext cx="3709894" cy="2624486"/>
          </a:xfrm>
          <a:prstGeom prst="rect">
            <a:avLst/>
          </a:prstGeom>
          <a:ln w="88900">
            <a:solidFill>
              <a:schemeClr val="bg1"/>
            </a:solidFill>
          </a:ln>
          <a:effectLst>
            <a:outerShdw blurRad="1905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5D1709A5-BE82-4F7A-ACEF-93BD82234218}"/>
              </a:ext>
            </a:extLst>
          </p:cNvPr>
          <p:cNvSpPr>
            <a:spLocks noGrp="1"/>
          </p:cNvSpPr>
          <p:nvPr>
            <p:ph type="sldNum" sz="quarter" idx="12"/>
          </p:nvPr>
        </p:nvSpPr>
        <p:spPr/>
        <p:txBody>
          <a:bodyPr/>
          <a:lstStyle/>
          <a:p>
            <a:fld id="{401CF334-2D5C-4859-84A6-CA7E6E43FAEB}" type="slidenum">
              <a:rPr lang="en-US" smtClean="0"/>
              <a:t>2</a:t>
            </a:fld>
            <a:endParaRPr lang="en-US" dirty="0"/>
          </a:p>
        </p:txBody>
      </p:sp>
      <p:sp>
        <p:nvSpPr>
          <p:cNvPr id="4" name="Title 3">
            <a:extLst>
              <a:ext uri="{FF2B5EF4-FFF2-40B4-BE49-F238E27FC236}">
                <a16:creationId xmlns:a16="http://schemas.microsoft.com/office/drawing/2014/main" id="{34F6A13C-DF2A-4C81-92DC-69B2F59B4FAD}"/>
              </a:ext>
            </a:extLst>
          </p:cNvPr>
          <p:cNvSpPr>
            <a:spLocks noGrp="1"/>
          </p:cNvSpPr>
          <p:nvPr>
            <p:ph type="title"/>
          </p:nvPr>
        </p:nvSpPr>
        <p:spPr/>
        <p:txBody>
          <a:bodyPr/>
          <a:lstStyle/>
          <a:p>
            <a:r>
              <a:rPr lang="en-US" dirty="0"/>
              <a:t>Welcome!</a:t>
            </a:r>
          </a:p>
        </p:txBody>
      </p:sp>
      <p:pic>
        <p:nvPicPr>
          <p:cNvPr id="6" name="Picture 5">
            <a:extLst>
              <a:ext uri="{FF2B5EF4-FFF2-40B4-BE49-F238E27FC236}">
                <a16:creationId xmlns:a16="http://schemas.microsoft.com/office/drawing/2014/main" id="{9187F64E-6CD4-4699-B03D-779180FB65AE}"/>
              </a:ext>
            </a:extLst>
          </p:cNvPr>
          <p:cNvPicPr>
            <a:picLocks noChangeAspect="1"/>
          </p:cNvPicPr>
          <p:nvPr/>
        </p:nvPicPr>
        <p:blipFill>
          <a:blip r:embed="rId4"/>
          <a:stretch>
            <a:fillRect/>
          </a:stretch>
        </p:blipFill>
        <p:spPr>
          <a:xfrm>
            <a:off x="5866913" y="1256810"/>
            <a:ext cx="2391771" cy="4938409"/>
          </a:xfrm>
          <a:prstGeom prst="rect">
            <a:avLst/>
          </a:prstGeom>
        </p:spPr>
      </p:pic>
    </p:spTree>
    <p:extLst>
      <p:ext uri="{BB962C8B-B14F-4D97-AF65-F5344CB8AC3E}">
        <p14:creationId xmlns:p14="http://schemas.microsoft.com/office/powerpoint/2010/main" val="40044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Plans</a:t>
            </a:r>
          </a:p>
        </p:txBody>
      </p:sp>
      <p:sp>
        <p:nvSpPr>
          <p:cNvPr id="3" name="Content Placeholder 2"/>
          <p:cNvSpPr>
            <a:spLocks noGrp="1"/>
          </p:cNvSpPr>
          <p:nvPr>
            <p:ph idx="1"/>
          </p:nvPr>
        </p:nvSpPr>
        <p:spPr>
          <a:xfrm>
            <a:off x="457200" y="2209800"/>
            <a:ext cx="8229600" cy="3916364"/>
          </a:xfrm>
        </p:spPr>
        <p:txBody>
          <a:bodyPr>
            <a:normAutofit/>
          </a:bodyPr>
          <a:lstStyle/>
          <a:p>
            <a:pPr lvl="1"/>
            <a:r>
              <a:rPr lang="en-US" dirty="0"/>
              <a:t>AmeriHealth Caritas</a:t>
            </a:r>
          </a:p>
          <a:p>
            <a:pPr lvl="1"/>
            <a:r>
              <a:rPr lang="en-US" dirty="0"/>
              <a:t>BCBSNC – Healthy Blue</a:t>
            </a:r>
          </a:p>
          <a:p>
            <a:pPr lvl="1"/>
            <a:r>
              <a:rPr lang="en-US" dirty="0"/>
              <a:t>Carolina Complete Health (PLE) – Regions 3, 4, 5 </a:t>
            </a:r>
          </a:p>
          <a:p>
            <a:pPr lvl="1"/>
            <a:r>
              <a:rPr lang="en-US" dirty="0"/>
              <a:t>United Health Care</a:t>
            </a:r>
          </a:p>
          <a:p>
            <a:pPr lvl="1"/>
            <a:r>
              <a:rPr lang="en-US" dirty="0"/>
              <a:t>WellCare Health Plans</a:t>
            </a:r>
          </a:p>
          <a:p>
            <a:pPr lvl="1"/>
            <a:endParaRPr lang="en-US" dirty="0"/>
          </a:p>
        </p:txBody>
      </p:sp>
      <p:sp>
        <p:nvSpPr>
          <p:cNvPr id="4" name="Slide Number Placeholder 3"/>
          <p:cNvSpPr>
            <a:spLocks noGrp="1"/>
          </p:cNvSpPr>
          <p:nvPr>
            <p:ph type="sldNum" sz="quarter" idx="12"/>
          </p:nvPr>
        </p:nvSpPr>
        <p:spPr/>
        <p:txBody>
          <a:bodyPr/>
          <a:lstStyle/>
          <a:p>
            <a:fld id="{820DBDCF-6869-491D-96D3-348BDDAA5E02}" type="slidenum">
              <a:rPr lang="en-US" smtClean="0"/>
              <a:t>20</a:t>
            </a:fld>
            <a:endParaRPr lang="en-US" dirty="0"/>
          </a:p>
        </p:txBody>
      </p:sp>
    </p:spTree>
    <p:extLst>
      <p:ext uri="{BB962C8B-B14F-4D97-AF65-F5344CB8AC3E}">
        <p14:creationId xmlns:p14="http://schemas.microsoft.com/office/powerpoint/2010/main" val="43522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92405-5EFF-4C3A-9589-91D3EBCE19D2}"/>
              </a:ext>
            </a:extLst>
          </p:cNvPr>
          <p:cNvSpPr>
            <a:spLocks noGrp="1"/>
          </p:cNvSpPr>
          <p:nvPr>
            <p:ph type="sldNum" sz="quarter" idx="12"/>
          </p:nvPr>
        </p:nvSpPr>
        <p:spPr/>
        <p:txBody>
          <a:bodyPr/>
          <a:lstStyle/>
          <a:p>
            <a:fld id="{401CF334-2D5C-4859-84A6-CA7E6E43FAEB}" type="slidenum">
              <a:rPr lang="en-US" smtClean="0"/>
              <a:t>21</a:t>
            </a:fld>
            <a:endParaRPr lang="en-US" dirty="0"/>
          </a:p>
        </p:txBody>
      </p:sp>
      <p:pic>
        <p:nvPicPr>
          <p:cNvPr id="5" name="Content Placeholder 4">
            <a:extLst>
              <a:ext uri="{FF2B5EF4-FFF2-40B4-BE49-F238E27FC236}">
                <a16:creationId xmlns:a16="http://schemas.microsoft.com/office/drawing/2014/main" id="{E118342C-BBCE-459B-8020-E3C035F4FFD9}"/>
              </a:ext>
            </a:extLst>
          </p:cNvPr>
          <p:cNvPicPr>
            <a:picLocks noGrp="1" noChangeAspect="1"/>
          </p:cNvPicPr>
          <p:nvPr>
            <p:ph idx="1"/>
          </p:nvPr>
        </p:nvPicPr>
        <p:blipFill>
          <a:blip r:embed="rId3"/>
          <a:stretch>
            <a:fillRect/>
          </a:stretch>
        </p:blipFill>
        <p:spPr>
          <a:xfrm>
            <a:off x="552677" y="1219200"/>
            <a:ext cx="8038646" cy="4795752"/>
          </a:xfrm>
          <a:prstGeom prst="rect">
            <a:avLst/>
          </a:prstGeom>
        </p:spPr>
      </p:pic>
      <p:sp>
        <p:nvSpPr>
          <p:cNvPr id="3" name="Title 2">
            <a:extLst>
              <a:ext uri="{FF2B5EF4-FFF2-40B4-BE49-F238E27FC236}">
                <a16:creationId xmlns:a16="http://schemas.microsoft.com/office/drawing/2014/main" id="{FCE51242-6434-499B-84FD-2BDDEE3602F8}"/>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13921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AE7908-7193-4A79-88F3-DD6DEB5E3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1" y="13628"/>
            <a:ext cx="8647050" cy="6681812"/>
          </a:xfrm>
          <a:prstGeom prst="rect">
            <a:avLst/>
          </a:prstGeom>
        </p:spPr>
      </p:pic>
    </p:spTree>
    <p:extLst>
      <p:ext uri="{BB962C8B-B14F-4D97-AF65-F5344CB8AC3E}">
        <p14:creationId xmlns:p14="http://schemas.microsoft.com/office/powerpoint/2010/main" val="252772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240" y="669927"/>
            <a:ext cx="7976870" cy="691513"/>
          </a:xfrm>
        </p:spPr>
        <p:txBody>
          <a:bodyPr>
            <a:normAutofit/>
          </a:bodyPr>
          <a:lstStyle/>
          <a:p>
            <a:r>
              <a:rPr lang="en-US" dirty="0"/>
              <a:t>Tailored Plan</a:t>
            </a:r>
          </a:p>
        </p:txBody>
      </p:sp>
      <p:sp>
        <p:nvSpPr>
          <p:cNvPr id="7" name="Content Placeholder 6"/>
          <p:cNvSpPr>
            <a:spLocks noGrp="1"/>
          </p:cNvSpPr>
          <p:nvPr>
            <p:ph idx="1"/>
          </p:nvPr>
        </p:nvSpPr>
        <p:spPr>
          <a:xfrm>
            <a:off x="770890" y="1188720"/>
            <a:ext cx="7744460" cy="5512118"/>
          </a:xfrm>
        </p:spPr>
        <p:txBody>
          <a:bodyPr>
            <a:normAutofit fontScale="62500" lnSpcReduction="20000"/>
          </a:bodyPr>
          <a:lstStyle/>
          <a:p>
            <a:pPr marL="0" indent="0">
              <a:buNone/>
            </a:pPr>
            <a:endParaRPr lang="en-US" sz="3200" dirty="0"/>
          </a:p>
          <a:p>
            <a:pPr marL="0" indent="0">
              <a:buNone/>
            </a:pPr>
            <a:r>
              <a:rPr lang="en-US" sz="3200" dirty="0"/>
              <a:t>All Medicaid benefits (minus dental, LEA, PACE) PLUS</a:t>
            </a:r>
          </a:p>
          <a:p>
            <a:r>
              <a:rPr lang="en-US" sz="3200" dirty="0"/>
              <a:t>Residential treatment facility services </a:t>
            </a:r>
          </a:p>
          <a:p>
            <a:r>
              <a:rPr lang="en-US" sz="3200" dirty="0"/>
              <a:t>Child and adolescent day treatment services </a:t>
            </a:r>
          </a:p>
          <a:p>
            <a:r>
              <a:rPr lang="en-US" sz="3200" dirty="0"/>
              <a:t>Intensive in-home services </a:t>
            </a:r>
          </a:p>
          <a:p>
            <a:r>
              <a:rPr lang="en-US" sz="3200" dirty="0"/>
              <a:t>Multi-systemic therapy services </a:t>
            </a:r>
          </a:p>
          <a:p>
            <a:r>
              <a:rPr lang="en-US" sz="3200" dirty="0"/>
              <a:t>Psychiatric residential treatment facilities (PRTFs) </a:t>
            </a:r>
          </a:p>
          <a:p>
            <a:r>
              <a:rPr lang="en-US" sz="3200" dirty="0"/>
              <a:t>Assertive community treatment (ACT) </a:t>
            </a:r>
          </a:p>
          <a:p>
            <a:r>
              <a:rPr lang="en-US" sz="3200" dirty="0"/>
              <a:t>Community support team (CST) </a:t>
            </a:r>
          </a:p>
          <a:p>
            <a:r>
              <a:rPr lang="en-US" sz="3200" dirty="0"/>
              <a:t>Substance abuse non-medical community residential treatment </a:t>
            </a:r>
          </a:p>
          <a:p>
            <a:r>
              <a:rPr lang="en-US" sz="3200" dirty="0"/>
              <a:t>Substance abuse medically monitored residential treatment</a:t>
            </a:r>
          </a:p>
          <a:p>
            <a:r>
              <a:rPr lang="en-US" sz="3200" dirty="0"/>
              <a:t>Intermediate care facilities for individuals with intellectual disabilities (ICF/IDD)</a:t>
            </a:r>
          </a:p>
          <a:p>
            <a:pPr marL="0" indent="0">
              <a:buNone/>
            </a:pPr>
            <a:r>
              <a:rPr lang="en-US" sz="3200" b="1" dirty="0"/>
              <a:t>WAIVER and STATE SERVICES </a:t>
            </a:r>
          </a:p>
          <a:p>
            <a:r>
              <a:rPr lang="en-US" sz="3200" dirty="0"/>
              <a:t>TBI waiver services </a:t>
            </a:r>
          </a:p>
          <a:p>
            <a:r>
              <a:rPr lang="en-US" sz="3200" dirty="0"/>
              <a:t>Innovations waiver services</a:t>
            </a:r>
          </a:p>
          <a:p>
            <a:r>
              <a:rPr lang="en-US" sz="3200" dirty="0"/>
              <a:t>1915(b)(3) services</a:t>
            </a:r>
          </a:p>
          <a:p>
            <a:r>
              <a:rPr lang="en-US" sz="3200" dirty="0">
                <a:highlight>
                  <a:srgbClr val="F9C817"/>
                </a:highlight>
              </a:rPr>
              <a:t>All state funded BH and IDD Services</a:t>
            </a:r>
          </a:p>
          <a:p>
            <a:r>
              <a:rPr lang="en-US" sz="3200" dirty="0">
                <a:highlight>
                  <a:srgbClr val="F9C817"/>
                </a:highlight>
              </a:rPr>
              <a:t>State funded TBI services</a:t>
            </a:r>
          </a:p>
          <a:p>
            <a:r>
              <a:rPr lang="en-US" sz="2900" dirty="0"/>
              <a:t>Long-term employment/Supported employment services (non-VR</a:t>
            </a:r>
            <a:r>
              <a:rPr lang="en-US" sz="2400" dirty="0"/>
              <a:t>)</a:t>
            </a:r>
          </a:p>
          <a:p>
            <a:endParaRPr lang="en-US" dirty="0"/>
          </a:p>
        </p:txBody>
      </p:sp>
      <p:sp>
        <p:nvSpPr>
          <p:cNvPr id="2" name="Slide Number Placeholder 1"/>
          <p:cNvSpPr>
            <a:spLocks noGrp="1"/>
          </p:cNvSpPr>
          <p:nvPr>
            <p:ph type="sldNum" sz="quarter" idx="12"/>
          </p:nvPr>
        </p:nvSpPr>
        <p:spPr/>
        <p:txBody>
          <a:bodyPr/>
          <a:lstStyle/>
          <a:p>
            <a:fld id="{820DBDCF-6869-491D-96D3-348BDDAA5E02}" type="slidenum">
              <a:rPr lang="en-US" smtClean="0"/>
              <a:t>23</a:t>
            </a:fld>
            <a:endParaRPr lang="en-US" dirty="0"/>
          </a:p>
        </p:txBody>
      </p:sp>
    </p:spTree>
    <p:extLst>
      <p:ext uri="{BB962C8B-B14F-4D97-AF65-F5344CB8AC3E}">
        <p14:creationId xmlns:p14="http://schemas.microsoft.com/office/powerpoint/2010/main" val="70428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6457298"/>
              </p:ext>
            </p:extLst>
          </p:nvPr>
        </p:nvGraphicFramePr>
        <p:xfrm>
          <a:off x="533400" y="1574800"/>
          <a:ext cx="7772400" cy="4998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711340"/>
            <a:ext cx="8229600" cy="1066800"/>
          </a:xfrm>
        </p:spPr>
        <p:txBody>
          <a:bodyPr/>
          <a:lstStyle/>
          <a:p>
            <a:r>
              <a:rPr lang="en-US" b="1" dirty="0"/>
              <a:t>How Medicaid funds will flow </a:t>
            </a:r>
          </a:p>
        </p:txBody>
      </p:sp>
      <p:sp>
        <p:nvSpPr>
          <p:cNvPr id="5" name="Slide Number Placeholder 4">
            <a:extLst>
              <a:ext uri="{FF2B5EF4-FFF2-40B4-BE49-F238E27FC236}">
                <a16:creationId xmlns:a16="http://schemas.microsoft.com/office/drawing/2014/main" id="{9771A4F0-D9FD-46B6-BA7B-530D71420CC2}"/>
              </a:ext>
            </a:extLst>
          </p:cNvPr>
          <p:cNvSpPr>
            <a:spLocks noGrp="1"/>
          </p:cNvSpPr>
          <p:nvPr>
            <p:ph type="sldNum" sz="quarter" idx="12"/>
          </p:nvPr>
        </p:nvSpPr>
        <p:spPr/>
        <p:txBody>
          <a:bodyPr/>
          <a:lstStyle/>
          <a:p>
            <a:fld id="{401CF334-2D5C-4859-84A6-CA7E6E43FAEB}" type="slidenum">
              <a:rPr lang="en-US" smtClean="0"/>
              <a:t>24</a:t>
            </a:fld>
            <a:endParaRPr lang="en-US" dirty="0"/>
          </a:p>
        </p:txBody>
      </p:sp>
      <p:sp>
        <p:nvSpPr>
          <p:cNvPr id="6" name="Lightning Bolt 5">
            <a:extLst>
              <a:ext uri="{FF2B5EF4-FFF2-40B4-BE49-F238E27FC236}">
                <a16:creationId xmlns:a16="http://schemas.microsoft.com/office/drawing/2014/main" id="{99B9DA47-6CDD-4131-8883-9089927603F9}"/>
              </a:ext>
            </a:extLst>
          </p:cNvPr>
          <p:cNvSpPr/>
          <p:nvPr/>
        </p:nvSpPr>
        <p:spPr>
          <a:xfrm rot="4680000">
            <a:off x="7200669" y="2672360"/>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a:extLst>
              <a:ext uri="{FF2B5EF4-FFF2-40B4-BE49-F238E27FC236}">
                <a16:creationId xmlns:a16="http://schemas.microsoft.com/office/drawing/2014/main" id="{14981D41-33D3-4C1E-8D60-DBD990D1D7DE}"/>
              </a:ext>
            </a:extLst>
          </p:cNvPr>
          <p:cNvSpPr/>
          <p:nvPr/>
        </p:nvSpPr>
        <p:spPr>
          <a:xfrm>
            <a:off x="7508748" y="1878773"/>
            <a:ext cx="1431036" cy="121398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FAD26"/>
                </a:solidFill>
              </a:rPr>
              <a:t>NCGA</a:t>
            </a:r>
          </a:p>
        </p:txBody>
      </p:sp>
      <p:sp>
        <p:nvSpPr>
          <p:cNvPr id="10" name="Arrow: Down 9">
            <a:extLst>
              <a:ext uri="{FF2B5EF4-FFF2-40B4-BE49-F238E27FC236}">
                <a16:creationId xmlns:a16="http://schemas.microsoft.com/office/drawing/2014/main" id="{54E28163-8F19-483D-A2DC-A35D7421F694}"/>
              </a:ext>
            </a:extLst>
          </p:cNvPr>
          <p:cNvSpPr/>
          <p:nvPr/>
        </p:nvSpPr>
        <p:spPr>
          <a:xfrm>
            <a:off x="6974886" y="4514967"/>
            <a:ext cx="281432" cy="509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E7848E8-4164-4B93-8A3E-EEBC5BB248E3}"/>
              </a:ext>
            </a:extLst>
          </p:cNvPr>
          <p:cNvPicPr>
            <a:picLocks noChangeAspect="1"/>
          </p:cNvPicPr>
          <p:nvPr/>
        </p:nvPicPr>
        <p:blipFill>
          <a:blip r:embed="rId8"/>
          <a:stretch>
            <a:fillRect/>
          </a:stretch>
        </p:blipFill>
        <p:spPr>
          <a:xfrm>
            <a:off x="2564370" y="4591119"/>
            <a:ext cx="317019" cy="524301"/>
          </a:xfrm>
          <a:prstGeom prst="rect">
            <a:avLst/>
          </a:prstGeom>
        </p:spPr>
      </p:pic>
      <p:sp>
        <p:nvSpPr>
          <p:cNvPr id="12" name="Rectangle 11">
            <a:extLst>
              <a:ext uri="{FF2B5EF4-FFF2-40B4-BE49-F238E27FC236}">
                <a16:creationId xmlns:a16="http://schemas.microsoft.com/office/drawing/2014/main" id="{B7F1E3F9-3375-4ECC-8F83-0721F08259D4}"/>
              </a:ext>
            </a:extLst>
          </p:cNvPr>
          <p:cNvSpPr/>
          <p:nvPr/>
        </p:nvSpPr>
        <p:spPr>
          <a:xfrm>
            <a:off x="629920" y="5124520"/>
            <a:ext cx="2385522" cy="615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lumMod val="50000"/>
                    <a:lumOff val="50000"/>
                  </a:schemeClr>
                </a:solidFill>
              </a:rPr>
              <a:t>Standard Plan choices</a:t>
            </a:r>
          </a:p>
          <a:p>
            <a:pPr algn="ctr"/>
            <a:r>
              <a:rPr lang="en-US" sz="1500" b="1" dirty="0">
                <a:solidFill>
                  <a:schemeClr val="tx1">
                    <a:lumMod val="50000"/>
                    <a:lumOff val="50000"/>
                  </a:schemeClr>
                </a:solidFill>
              </a:rPr>
              <a:t>(i.e. Amerihealth, Healthy Blue, Well care, etc.)</a:t>
            </a:r>
          </a:p>
        </p:txBody>
      </p:sp>
      <p:sp>
        <p:nvSpPr>
          <p:cNvPr id="13" name="Rectangle 12">
            <a:extLst>
              <a:ext uri="{FF2B5EF4-FFF2-40B4-BE49-F238E27FC236}">
                <a16:creationId xmlns:a16="http://schemas.microsoft.com/office/drawing/2014/main" id="{721FD022-9B5D-43BB-A0FF-7F50EF9FDA16}"/>
              </a:ext>
            </a:extLst>
          </p:cNvPr>
          <p:cNvSpPr/>
          <p:nvPr/>
        </p:nvSpPr>
        <p:spPr>
          <a:xfrm>
            <a:off x="6551214" y="5024628"/>
            <a:ext cx="2385522" cy="615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lumMod val="50000"/>
                    <a:lumOff val="50000"/>
                  </a:schemeClr>
                </a:solidFill>
              </a:rPr>
              <a:t>Tailored Plan assignment</a:t>
            </a:r>
          </a:p>
          <a:p>
            <a:pPr algn="ctr"/>
            <a:r>
              <a:rPr lang="en-US" sz="1500" b="1" dirty="0">
                <a:solidFill>
                  <a:schemeClr val="tx1">
                    <a:lumMod val="50000"/>
                    <a:lumOff val="50000"/>
                  </a:schemeClr>
                </a:solidFill>
              </a:rPr>
              <a:t>(LME/MCO’s until 2025)</a:t>
            </a:r>
          </a:p>
        </p:txBody>
      </p:sp>
      <p:pic>
        <p:nvPicPr>
          <p:cNvPr id="14" name="Picture 13">
            <a:extLst>
              <a:ext uri="{FF2B5EF4-FFF2-40B4-BE49-F238E27FC236}">
                <a16:creationId xmlns:a16="http://schemas.microsoft.com/office/drawing/2014/main" id="{205EE45E-895A-4D7C-9434-8CBC6EBFC7D7}"/>
              </a:ext>
            </a:extLst>
          </p:cNvPr>
          <p:cNvPicPr>
            <a:picLocks noChangeAspect="1"/>
          </p:cNvPicPr>
          <p:nvPr/>
        </p:nvPicPr>
        <p:blipFill>
          <a:blip r:embed="rId9"/>
          <a:stretch>
            <a:fillRect/>
          </a:stretch>
        </p:blipFill>
        <p:spPr>
          <a:xfrm>
            <a:off x="2592787" y="5561532"/>
            <a:ext cx="585267" cy="585267"/>
          </a:xfrm>
          <a:prstGeom prst="rect">
            <a:avLst/>
          </a:prstGeom>
        </p:spPr>
      </p:pic>
    </p:spTree>
    <p:extLst>
      <p:ext uri="{BB962C8B-B14F-4D97-AF65-F5344CB8AC3E}">
        <p14:creationId xmlns:p14="http://schemas.microsoft.com/office/powerpoint/2010/main" val="90560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76204B-9B21-4F86-AB3E-3A41F53AF9C8}"/>
              </a:ext>
            </a:extLst>
          </p:cNvPr>
          <p:cNvSpPr>
            <a:spLocks noGrp="1"/>
          </p:cNvSpPr>
          <p:nvPr>
            <p:ph type="sldNum" sz="quarter" idx="12"/>
          </p:nvPr>
        </p:nvSpPr>
        <p:spPr/>
        <p:txBody>
          <a:bodyPr/>
          <a:lstStyle/>
          <a:p>
            <a:fld id="{401CF334-2D5C-4859-84A6-CA7E6E43FAEB}" type="slidenum">
              <a:rPr lang="en-US" smtClean="0"/>
              <a:t>25</a:t>
            </a:fld>
            <a:endParaRPr lang="en-US" dirty="0"/>
          </a:p>
        </p:txBody>
      </p:sp>
      <p:sp>
        <p:nvSpPr>
          <p:cNvPr id="9" name="Content Placeholder 8">
            <a:extLst>
              <a:ext uri="{FF2B5EF4-FFF2-40B4-BE49-F238E27FC236}">
                <a16:creationId xmlns:a16="http://schemas.microsoft.com/office/drawing/2014/main" id="{59A91C0D-C78A-433E-B8BD-284149075395}"/>
              </a:ext>
            </a:extLst>
          </p:cNvPr>
          <p:cNvSpPr>
            <a:spLocks noGrp="1"/>
          </p:cNvSpPr>
          <p:nvPr>
            <p:ph idx="1"/>
          </p:nvPr>
        </p:nvSpPr>
        <p:spPr>
          <a:xfrm>
            <a:off x="457200" y="1943857"/>
            <a:ext cx="8229600" cy="4792699"/>
          </a:xfrm>
        </p:spPr>
        <p:txBody>
          <a:bodyPr>
            <a:normAutofit fontScale="92500"/>
          </a:bodyPr>
          <a:lstStyle/>
          <a:p>
            <a:r>
              <a:rPr lang="en-US" dirty="0">
                <a:highlight>
                  <a:srgbClr val="F9C817"/>
                </a:highlight>
              </a:rPr>
              <a:t>Integration of Physical and Behavioral Health in SP </a:t>
            </a:r>
            <a:r>
              <a:rPr lang="en-US" b="1" i="1" dirty="0">
                <a:highlight>
                  <a:srgbClr val="F9C817"/>
                </a:highlight>
              </a:rPr>
              <a:t>and</a:t>
            </a:r>
            <a:r>
              <a:rPr lang="en-US" dirty="0">
                <a:highlight>
                  <a:srgbClr val="F9C817"/>
                </a:highlight>
              </a:rPr>
              <a:t> in TP</a:t>
            </a:r>
          </a:p>
          <a:p>
            <a:pPr lvl="1"/>
            <a:r>
              <a:rPr lang="en-US" dirty="0">
                <a:highlight>
                  <a:srgbClr val="F9C817"/>
                </a:highlight>
              </a:rPr>
              <a:t>TP entities (LME MCOs) are new to Physical Health management</a:t>
            </a:r>
          </a:p>
          <a:p>
            <a:pPr lvl="2"/>
            <a:r>
              <a:rPr lang="en-US" dirty="0">
                <a:highlight>
                  <a:srgbClr val="F9C817"/>
                </a:highlight>
              </a:rPr>
              <a:t>Partnerships will likely develop with other organizations</a:t>
            </a:r>
          </a:p>
          <a:p>
            <a:r>
              <a:rPr lang="en-US" dirty="0">
                <a:highlight>
                  <a:srgbClr val="F9C817"/>
                </a:highlight>
              </a:rPr>
              <a:t>Care Management for IDD/Case Management for MH/SA</a:t>
            </a:r>
          </a:p>
          <a:p>
            <a:r>
              <a:rPr lang="en-US" dirty="0">
                <a:highlight>
                  <a:srgbClr val="F9C817"/>
                </a:highlight>
              </a:rPr>
              <a:t>Healthy Opportunities demonstration projects</a:t>
            </a:r>
          </a:p>
          <a:p>
            <a:r>
              <a:rPr lang="en-US" dirty="0" err="1">
                <a:highlight>
                  <a:srgbClr val="F9C817"/>
                </a:highlight>
              </a:rPr>
              <a:t>Ombuds</a:t>
            </a:r>
            <a:r>
              <a:rPr lang="en-US" dirty="0">
                <a:highlight>
                  <a:srgbClr val="F9C817"/>
                </a:highlight>
              </a:rPr>
              <a:t> program – additional participant oversight</a:t>
            </a:r>
          </a:p>
          <a:p>
            <a:r>
              <a:rPr lang="en-US" dirty="0">
                <a:highlight>
                  <a:srgbClr val="F9C817"/>
                </a:highlight>
              </a:rPr>
              <a:t>Advanced Medical Homes – primary care w/ care mgt, population health mgt</a:t>
            </a:r>
          </a:p>
          <a:p>
            <a:r>
              <a:rPr lang="en-US" dirty="0"/>
              <a:t>Enrollment – rollout, yearly changes, “life event” changes</a:t>
            </a:r>
          </a:p>
          <a:p>
            <a:pPr lvl="1"/>
            <a:r>
              <a:rPr lang="en-US" dirty="0"/>
              <a:t>Maximus working with DSS</a:t>
            </a:r>
          </a:p>
          <a:p>
            <a:r>
              <a:rPr lang="en-US" dirty="0"/>
              <a:t>Integration of health data and care delivery/management </a:t>
            </a:r>
          </a:p>
          <a:p>
            <a:r>
              <a:rPr lang="en-US" dirty="0"/>
              <a:t>Move to Value Based Payments – pay for quality</a:t>
            </a:r>
          </a:p>
          <a:p>
            <a:r>
              <a:rPr lang="en-US" dirty="0"/>
              <a:t>Opportunities for focus on financial accountability, outcomes, coordination, access</a:t>
            </a:r>
          </a:p>
          <a:p>
            <a:r>
              <a:rPr lang="en-US" dirty="0"/>
              <a:t>Potential for disruptions of providers, administrative and care coordination staff, competition amongst providers and entities</a:t>
            </a:r>
          </a:p>
          <a:p>
            <a:pPr marL="308610" lvl="1" indent="0">
              <a:buNone/>
            </a:pPr>
            <a:endParaRPr lang="en-US" dirty="0"/>
          </a:p>
          <a:p>
            <a:pPr lvl="1"/>
            <a:endParaRPr lang="en-US" dirty="0"/>
          </a:p>
        </p:txBody>
      </p:sp>
      <p:sp>
        <p:nvSpPr>
          <p:cNvPr id="8" name="Title 7">
            <a:extLst>
              <a:ext uri="{FF2B5EF4-FFF2-40B4-BE49-F238E27FC236}">
                <a16:creationId xmlns:a16="http://schemas.microsoft.com/office/drawing/2014/main" id="{9F1EF2A3-7E40-43F1-A122-243F75ED0897}"/>
              </a:ext>
            </a:extLst>
          </p:cNvPr>
          <p:cNvSpPr>
            <a:spLocks noGrp="1"/>
          </p:cNvSpPr>
          <p:nvPr>
            <p:ph type="title"/>
          </p:nvPr>
        </p:nvSpPr>
        <p:spPr>
          <a:xfrm>
            <a:off x="457200" y="956790"/>
            <a:ext cx="8229600" cy="914400"/>
          </a:xfrm>
        </p:spPr>
        <p:txBody>
          <a:bodyPr/>
          <a:lstStyle/>
          <a:p>
            <a:r>
              <a:rPr lang="en-US" dirty="0"/>
              <a:t>New Elements of Transformation	</a:t>
            </a:r>
          </a:p>
        </p:txBody>
      </p:sp>
    </p:spTree>
    <p:extLst>
      <p:ext uri="{BB962C8B-B14F-4D97-AF65-F5344CB8AC3E}">
        <p14:creationId xmlns:p14="http://schemas.microsoft.com/office/powerpoint/2010/main" val="302321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600685"/>
            <a:ext cx="3146425" cy="391160"/>
          </a:xfrm>
          <a:prstGeom prst="rect">
            <a:avLst/>
          </a:prstGeom>
        </p:spPr>
        <p:txBody>
          <a:bodyPr vert="horz" wrap="square" lIns="0" tIns="12700" rIns="0" bIns="0" rtlCol="0">
            <a:spAutoFit/>
          </a:bodyPr>
          <a:lstStyle/>
          <a:p>
            <a:pPr marL="12700">
              <a:lnSpc>
                <a:spcPct val="100000"/>
              </a:lnSpc>
              <a:spcBef>
                <a:spcPts val="100"/>
              </a:spcBef>
            </a:pPr>
            <a:r>
              <a:rPr spc="-10"/>
              <a:t>What </a:t>
            </a:r>
            <a:r>
              <a:rPr spc="-5"/>
              <a:t>is </a:t>
            </a:r>
            <a:r>
              <a:rPr spc="-20"/>
              <a:t>Integrated</a:t>
            </a:r>
            <a:r>
              <a:rPr spc="-15"/>
              <a:t> </a:t>
            </a:r>
            <a:r>
              <a:rPr spc="-10"/>
              <a:t>Care?</a:t>
            </a:r>
          </a:p>
        </p:txBody>
      </p:sp>
      <p:sp>
        <p:nvSpPr>
          <p:cNvPr id="3" name="object 3"/>
          <p:cNvSpPr/>
          <p:nvPr/>
        </p:nvSpPr>
        <p:spPr>
          <a:xfrm>
            <a:off x="0" y="1161288"/>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1F487C"/>
          </a:solidFill>
        </p:spPr>
        <p:txBody>
          <a:bodyPr wrap="square" lIns="0" tIns="0" rIns="0" bIns="0" rtlCol="0"/>
          <a:lstStyle/>
          <a:p>
            <a:endParaRPr/>
          </a:p>
        </p:txBody>
      </p:sp>
      <p:sp>
        <p:nvSpPr>
          <p:cNvPr id="4" name="object 4"/>
          <p:cNvSpPr/>
          <p:nvPr/>
        </p:nvSpPr>
        <p:spPr>
          <a:xfrm>
            <a:off x="0" y="1905012"/>
            <a:ext cx="9144000" cy="4648200"/>
          </a:xfrm>
          <a:custGeom>
            <a:avLst/>
            <a:gdLst/>
            <a:ahLst/>
            <a:cxnLst/>
            <a:rect l="l" t="t" r="r" b="b"/>
            <a:pathLst>
              <a:path w="9144000" h="4648200">
                <a:moveTo>
                  <a:pt x="0" y="4648187"/>
                </a:moveTo>
                <a:lnTo>
                  <a:pt x="9144000" y="4648187"/>
                </a:lnTo>
                <a:lnTo>
                  <a:pt x="9144000" y="0"/>
                </a:lnTo>
                <a:lnTo>
                  <a:pt x="0" y="0"/>
                </a:lnTo>
                <a:lnTo>
                  <a:pt x="0" y="4648187"/>
                </a:lnTo>
                <a:close/>
              </a:path>
            </a:pathLst>
          </a:custGeom>
          <a:solidFill>
            <a:srgbClr val="F1F1F1"/>
          </a:solidFill>
        </p:spPr>
        <p:txBody>
          <a:bodyPr wrap="square" lIns="0" tIns="0" rIns="0" bIns="0" rtlCol="0"/>
          <a:lstStyle/>
          <a:p>
            <a:endParaRPr/>
          </a:p>
        </p:txBody>
      </p:sp>
      <p:sp>
        <p:nvSpPr>
          <p:cNvPr id="5" name="object 5"/>
          <p:cNvSpPr/>
          <p:nvPr/>
        </p:nvSpPr>
        <p:spPr>
          <a:xfrm>
            <a:off x="332988" y="2495550"/>
            <a:ext cx="1905" cy="4058920"/>
          </a:xfrm>
          <a:custGeom>
            <a:avLst/>
            <a:gdLst/>
            <a:ahLst/>
            <a:cxnLst/>
            <a:rect l="l" t="t" r="r" b="b"/>
            <a:pathLst>
              <a:path w="1904" h="4058920">
                <a:moveTo>
                  <a:pt x="1549" y="0"/>
                </a:moveTo>
                <a:lnTo>
                  <a:pt x="0" y="4058310"/>
                </a:lnTo>
              </a:path>
            </a:pathLst>
          </a:custGeom>
          <a:ln w="19812">
            <a:solidFill>
              <a:srgbClr val="336699"/>
            </a:solidFill>
            <a:prstDash val="sysDot"/>
          </a:ln>
        </p:spPr>
        <p:txBody>
          <a:bodyPr wrap="square" lIns="0" tIns="0" rIns="0" bIns="0" rtlCol="0"/>
          <a:lstStyle/>
          <a:p>
            <a:endParaRPr/>
          </a:p>
        </p:txBody>
      </p:sp>
      <p:sp>
        <p:nvSpPr>
          <p:cNvPr id="6" name="object 6"/>
          <p:cNvSpPr/>
          <p:nvPr/>
        </p:nvSpPr>
        <p:spPr>
          <a:xfrm>
            <a:off x="217170" y="2591561"/>
            <a:ext cx="231648" cy="22250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17170" y="259156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8" name="object 8"/>
          <p:cNvSpPr/>
          <p:nvPr/>
        </p:nvSpPr>
        <p:spPr>
          <a:xfrm>
            <a:off x="0" y="1219200"/>
            <a:ext cx="9144000" cy="685800"/>
          </a:xfrm>
          <a:custGeom>
            <a:avLst/>
            <a:gdLst/>
            <a:ahLst/>
            <a:cxnLst/>
            <a:rect l="l" t="t" r="r" b="b"/>
            <a:pathLst>
              <a:path w="9144000" h="685800">
                <a:moveTo>
                  <a:pt x="0" y="685800"/>
                </a:moveTo>
                <a:lnTo>
                  <a:pt x="9144000" y="685800"/>
                </a:lnTo>
                <a:lnTo>
                  <a:pt x="9144000" y="0"/>
                </a:lnTo>
                <a:lnTo>
                  <a:pt x="0" y="0"/>
                </a:lnTo>
                <a:lnTo>
                  <a:pt x="0" y="685800"/>
                </a:lnTo>
                <a:close/>
              </a:path>
            </a:pathLst>
          </a:custGeom>
          <a:solidFill>
            <a:srgbClr val="F9E8B8"/>
          </a:solidFill>
        </p:spPr>
        <p:txBody>
          <a:bodyPr wrap="square" lIns="0" tIns="0" rIns="0" bIns="0" rtlCol="0"/>
          <a:lstStyle/>
          <a:p>
            <a:endParaRPr/>
          </a:p>
        </p:txBody>
      </p:sp>
      <p:sp>
        <p:nvSpPr>
          <p:cNvPr id="9" name="object 9"/>
          <p:cNvSpPr/>
          <p:nvPr/>
        </p:nvSpPr>
        <p:spPr>
          <a:xfrm>
            <a:off x="0" y="2057400"/>
            <a:ext cx="3581400" cy="401320"/>
          </a:xfrm>
          <a:custGeom>
            <a:avLst/>
            <a:gdLst/>
            <a:ahLst/>
            <a:cxnLst/>
            <a:rect l="l" t="t" r="r" b="b"/>
            <a:pathLst>
              <a:path w="3581400" h="401319">
                <a:moveTo>
                  <a:pt x="3380994" y="0"/>
                </a:moveTo>
                <a:lnTo>
                  <a:pt x="0" y="0"/>
                </a:lnTo>
                <a:lnTo>
                  <a:pt x="0" y="400812"/>
                </a:lnTo>
                <a:lnTo>
                  <a:pt x="3380994" y="400812"/>
                </a:lnTo>
                <a:lnTo>
                  <a:pt x="3581400" y="200406"/>
                </a:lnTo>
                <a:lnTo>
                  <a:pt x="3380994" y="0"/>
                </a:lnTo>
                <a:close/>
              </a:path>
            </a:pathLst>
          </a:custGeom>
          <a:solidFill>
            <a:srgbClr val="FFC000"/>
          </a:solidFill>
        </p:spPr>
        <p:txBody>
          <a:bodyPr wrap="square" lIns="0" tIns="0" rIns="0" bIns="0" rtlCol="0"/>
          <a:lstStyle/>
          <a:p>
            <a:endParaRPr/>
          </a:p>
        </p:txBody>
      </p:sp>
      <p:sp>
        <p:nvSpPr>
          <p:cNvPr id="10" name="object 10"/>
          <p:cNvSpPr/>
          <p:nvPr/>
        </p:nvSpPr>
        <p:spPr>
          <a:xfrm>
            <a:off x="217170" y="2967989"/>
            <a:ext cx="231648" cy="22250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217170" y="2967989"/>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2" name="object 12"/>
          <p:cNvSpPr txBox="1"/>
          <p:nvPr/>
        </p:nvSpPr>
        <p:spPr>
          <a:xfrm>
            <a:off x="78739" y="1293367"/>
            <a:ext cx="8597265" cy="3583940"/>
          </a:xfrm>
          <a:prstGeom prst="rect">
            <a:avLst/>
          </a:prstGeom>
        </p:spPr>
        <p:txBody>
          <a:bodyPr vert="horz" wrap="square" lIns="0" tIns="12065" rIns="0" bIns="0" rtlCol="0">
            <a:spAutoFit/>
          </a:bodyPr>
          <a:lstStyle/>
          <a:p>
            <a:pPr marL="408940" marR="5080" indent="-7620">
              <a:lnSpc>
                <a:spcPct val="100000"/>
              </a:lnSpc>
              <a:spcBef>
                <a:spcPts val="95"/>
              </a:spcBef>
            </a:pPr>
            <a:r>
              <a:rPr sz="1600" b="1" spc="-5">
                <a:latin typeface="Calibri"/>
                <a:cs typeface="Calibri"/>
              </a:rPr>
              <a:t>Enrollees and </a:t>
            </a:r>
            <a:r>
              <a:rPr sz="1600" b="1" spc="-10">
                <a:latin typeface="Calibri"/>
                <a:cs typeface="Calibri"/>
              </a:rPr>
              <a:t>providers </a:t>
            </a:r>
            <a:r>
              <a:rPr sz="1600" b="1" spc="-5">
                <a:latin typeface="Calibri"/>
                <a:cs typeface="Calibri"/>
              </a:rPr>
              <a:t>will </a:t>
            </a:r>
            <a:r>
              <a:rPr sz="1600" b="1" spc="-15">
                <a:latin typeface="Calibri"/>
                <a:cs typeface="Calibri"/>
              </a:rPr>
              <a:t>have </a:t>
            </a:r>
            <a:r>
              <a:rPr sz="1600" b="1" spc="-5">
                <a:latin typeface="Calibri"/>
                <a:cs typeface="Calibri"/>
              </a:rPr>
              <a:t>seamless </a:t>
            </a:r>
            <a:r>
              <a:rPr sz="1600" b="1" spc="-10">
                <a:latin typeface="Calibri"/>
                <a:cs typeface="Calibri"/>
              </a:rPr>
              <a:t>experience </a:t>
            </a:r>
            <a:r>
              <a:rPr sz="1600" b="1" spc="-5">
                <a:latin typeface="Calibri"/>
                <a:cs typeface="Calibri"/>
              </a:rPr>
              <a:t>under one plan </a:t>
            </a:r>
            <a:r>
              <a:rPr sz="1600" b="1" spc="-10">
                <a:latin typeface="Calibri"/>
                <a:cs typeface="Calibri"/>
              </a:rPr>
              <a:t>for Behavioral </a:t>
            </a:r>
            <a:r>
              <a:rPr sz="1600" b="1" spc="-5">
                <a:latin typeface="Calibri"/>
                <a:cs typeface="Calibri"/>
              </a:rPr>
              <a:t>Health (BH),  </a:t>
            </a:r>
            <a:r>
              <a:rPr sz="1600" b="1" spc="-10">
                <a:latin typeface="Calibri"/>
                <a:cs typeface="Calibri"/>
              </a:rPr>
              <a:t>Intellectual/Development </a:t>
            </a:r>
            <a:r>
              <a:rPr sz="1600" b="1" spc="-5">
                <a:latin typeface="Calibri"/>
                <a:cs typeface="Calibri"/>
              </a:rPr>
              <a:t>Disability </a:t>
            </a:r>
            <a:r>
              <a:rPr sz="1600" b="1" spc="-10">
                <a:latin typeface="Calibri"/>
                <a:cs typeface="Calibri"/>
              </a:rPr>
              <a:t>(I/DD), </a:t>
            </a:r>
            <a:r>
              <a:rPr sz="1600" b="1" spc="-5">
                <a:latin typeface="Calibri"/>
                <a:cs typeface="Calibri"/>
              </a:rPr>
              <a:t>TBI, </a:t>
            </a:r>
            <a:r>
              <a:rPr sz="1600" b="1" spc="-10">
                <a:latin typeface="Calibri"/>
                <a:cs typeface="Calibri"/>
              </a:rPr>
              <a:t>Innovations </a:t>
            </a:r>
            <a:r>
              <a:rPr sz="1600" b="1" spc="-30">
                <a:latin typeface="Calibri"/>
                <a:cs typeface="Calibri"/>
              </a:rPr>
              <a:t>Waiver, </a:t>
            </a:r>
            <a:r>
              <a:rPr sz="1600" b="1" spc="-5">
                <a:latin typeface="Calibri"/>
                <a:cs typeface="Calibri"/>
              </a:rPr>
              <a:t>and </a:t>
            </a:r>
            <a:r>
              <a:rPr sz="1600" b="1" spc="-10">
                <a:latin typeface="Calibri"/>
                <a:cs typeface="Calibri"/>
              </a:rPr>
              <a:t>Physical </a:t>
            </a:r>
            <a:r>
              <a:rPr sz="1600" b="1" spc="-5">
                <a:latin typeface="Calibri"/>
                <a:cs typeface="Calibri"/>
              </a:rPr>
              <a:t>Health</a:t>
            </a:r>
            <a:r>
              <a:rPr sz="1600" b="1" spc="210">
                <a:latin typeface="Calibri"/>
                <a:cs typeface="Calibri"/>
              </a:rPr>
              <a:t> </a:t>
            </a:r>
            <a:r>
              <a:rPr sz="1600" b="1" spc="-5">
                <a:latin typeface="Calibri"/>
                <a:cs typeface="Calibri"/>
              </a:rPr>
              <a:t>services.</a:t>
            </a:r>
            <a:endParaRPr sz="1600">
              <a:latin typeface="Calibri"/>
              <a:cs typeface="Calibri"/>
            </a:endParaRPr>
          </a:p>
          <a:p>
            <a:pPr>
              <a:lnSpc>
                <a:spcPct val="100000"/>
              </a:lnSpc>
              <a:spcBef>
                <a:spcPts val="40"/>
              </a:spcBef>
            </a:pPr>
            <a:endParaRPr sz="2100">
              <a:latin typeface="Times New Roman"/>
              <a:cs typeface="Times New Roman"/>
            </a:endParaRPr>
          </a:p>
          <a:p>
            <a:pPr marL="12700">
              <a:lnSpc>
                <a:spcPct val="100000"/>
              </a:lnSpc>
            </a:pPr>
            <a:r>
              <a:rPr sz="1800" b="1" spc="-5">
                <a:latin typeface="Calibri"/>
                <a:cs typeface="Calibri"/>
              </a:rPr>
              <a:t>Principles </a:t>
            </a:r>
            <a:r>
              <a:rPr sz="1800" b="1">
                <a:latin typeface="Calibri"/>
                <a:cs typeface="Calibri"/>
              </a:rPr>
              <a:t>of Integrated</a:t>
            </a:r>
            <a:r>
              <a:rPr sz="1800" b="1" spc="-85">
                <a:latin typeface="Calibri"/>
                <a:cs typeface="Calibri"/>
              </a:rPr>
              <a:t> </a:t>
            </a:r>
            <a:r>
              <a:rPr sz="1800" b="1" spc="-5">
                <a:latin typeface="Calibri"/>
                <a:cs typeface="Calibri"/>
              </a:rPr>
              <a:t>Care</a:t>
            </a:r>
            <a:endParaRPr sz="1800">
              <a:latin typeface="Calibri"/>
              <a:cs typeface="Calibri"/>
            </a:endParaRPr>
          </a:p>
          <a:p>
            <a:pPr marL="473075">
              <a:lnSpc>
                <a:spcPct val="100000"/>
              </a:lnSpc>
              <a:spcBef>
                <a:spcPts val="1325"/>
              </a:spcBef>
            </a:pPr>
            <a:r>
              <a:rPr sz="1600" spc="-5">
                <a:latin typeface="Calibri"/>
                <a:cs typeface="Calibri"/>
              </a:rPr>
              <a:t>Places the </a:t>
            </a:r>
            <a:r>
              <a:rPr sz="1600" spc="-10">
                <a:latin typeface="Calibri"/>
                <a:cs typeface="Calibri"/>
              </a:rPr>
              <a:t>person at </a:t>
            </a:r>
            <a:r>
              <a:rPr sz="1600" spc="-5">
                <a:latin typeface="Calibri"/>
                <a:cs typeface="Calibri"/>
              </a:rPr>
              <a:t>the </a:t>
            </a:r>
            <a:r>
              <a:rPr sz="1600" spc="-10">
                <a:latin typeface="Calibri"/>
                <a:cs typeface="Calibri"/>
              </a:rPr>
              <a:t>center </a:t>
            </a:r>
            <a:r>
              <a:rPr sz="1600" spc="-5">
                <a:latin typeface="Calibri"/>
                <a:cs typeface="Calibri"/>
              </a:rPr>
              <a:t>of </a:t>
            </a:r>
            <a:r>
              <a:rPr sz="1600" spc="-15">
                <a:latin typeface="Calibri"/>
                <a:cs typeface="Calibri"/>
              </a:rPr>
              <a:t>care </a:t>
            </a:r>
            <a:r>
              <a:rPr sz="1600" spc="-5">
                <a:latin typeface="Calibri"/>
                <a:cs typeface="Calibri"/>
              </a:rPr>
              <a:t>and </a:t>
            </a:r>
            <a:r>
              <a:rPr sz="1600" spc="-10">
                <a:latin typeface="Calibri"/>
                <a:cs typeface="Calibri"/>
              </a:rPr>
              <a:t>treats </a:t>
            </a:r>
            <a:r>
              <a:rPr sz="1600" spc="-5">
                <a:latin typeface="Calibri"/>
                <a:cs typeface="Calibri"/>
              </a:rPr>
              <a:t>them as a whole</a:t>
            </a:r>
            <a:r>
              <a:rPr sz="1600" spc="145">
                <a:latin typeface="Calibri"/>
                <a:cs typeface="Calibri"/>
              </a:rPr>
              <a:t> </a:t>
            </a:r>
            <a:r>
              <a:rPr sz="1600" spc="-15">
                <a:latin typeface="Calibri"/>
                <a:cs typeface="Calibri"/>
              </a:rPr>
              <a:t>person</a:t>
            </a:r>
            <a:endParaRPr sz="1600">
              <a:latin typeface="Calibri"/>
              <a:cs typeface="Calibri"/>
            </a:endParaRPr>
          </a:p>
          <a:p>
            <a:pPr marL="473075" marR="259715">
              <a:lnSpc>
                <a:spcPct val="100000"/>
              </a:lnSpc>
              <a:spcBef>
                <a:spcPts val="1200"/>
              </a:spcBef>
            </a:pPr>
            <a:r>
              <a:rPr sz="1600" spc="-10">
                <a:latin typeface="Calibri"/>
                <a:cs typeface="Calibri"/>
              </a:rPr>
              <a:t>Care provided </a:t>
            </a:r>
            <a:r>
              <a:rPr sz="1600" spc="-15">
                <a:latin typeface="Calibri"/>
                <a:cs typeface="Calibri"/>
              </a:rPr>
              <a:t>recognizes </a:t>
            </a:r>
            <a:r>
              <a:rPr sz="1600" spc="-10">
                <a:latin typeface="Calibri"/>
                <a:cs typeface="Calibri"/>
              </a:rPr>
              <a:t>interactions between physical </a:t>
            </a:r>
            <a:r>
              <a:rPr sz="1600" spc="-5">
                <a:latin typeface="Calibri"/>
                <a:cs typeface="Calibri"/>
              </a:rPr>
              <a:t>health, </a:t>
            </a:r>
            <a:r>
              <a:rPr sz="1600" spc="-10">
                <a:latin typeface="Calibri"/>
                <a:cs typeface="Calibri"/>
              </a:rPr>
              <a:t>behavioral </a:t>
            </a:r>
            <a:r>
              <a:rPr sz="1600" spc="-5">
                <a:latin typeface="Calibri"/>
                <a:cs typeface="Calibri"/>
              </a:rPr>
              <a:t>health, TBI, and I/DD  needs and </a:t>
            </a:r>
            <a:r>
              <a:rPr sz="1600">
                <a:latin typeface="Calibri"/>
                <a:cs typeface="Calibri"/>
              </a:rPr>
              <a:t>is </a:t>
            </a:r>
            <a:r>
              <a:rPr sz="1600" spc="-5">
                <a:latin typeface="Calibri"/>
                <a:cs typeface="Calibri"/>
              </a:rPr>
              <a:t>based on evidence and </a:t>
            </a:r>
            <a:r>
              <a:rPr sz="1600" spc="-10">
                <a:latin typeface="Calibri"/>
                <a:cs typeface="Calibri"/>
              </a:rPr>
              <a:t>best</a:t>
            </a:r>
            <a:r>
              <a:rPr sz="1600" spc="20">
                <a:latin typeface="Calibri"/>
                <a:cs typeface="Calibri"/>
              </a:rPr>
              <a:t> </a:t>
            </a:r>
            <a:r>
              <a:rPr sz="1600" spc="-10">
                <a:latin typeface="Calibri"/>
                <a:cs typeface="Calibri"/>
              </a:rPr>
              <a:t>practices</a:t>
            </a:r>
            <a:endParaRPr sz="1600">
              <a:latin typeface="Calibri"/>
              <a:cs typeface="Calibri"/>
            </a:endParaRPr>
          </a:p>
          <a:p>
            <a:pPr marL="473075" marR="687070">
              <a:lnSpc>
                <a:spcPct val="162500"/>
              </a:lnSpc>
            </a:pPr>
            <a:r>
              <a:rPr sz="1600" spc="-5">
                <a:latin typeface="Calibri"/>
                <a:cs typeface="Calibri"/>
              </a:rPr>
              <a:t>The </a:t>
            </a:r>
            <a:r>
              <a:rPr sz="1600" spc="-15">
                <a:latin typeface="Calibri"/>
                <a:cs typeface="Calibri"/>
              </a:rPr>
              <a:t>State </a:t>
            </a:r>
            <a:r>
              <a:rPr sz="1600" spc="-10">
                <a:latin typeface="Calibri"/>
                <a:cs typeface="Calibri"/>
              </a:rPr>
              <a:t>maintains </a:t>
            </a:r>
            <a:r>
              <a:rPr sz="1600" spc="-5">
                <a:latin typeface="Calibri"/>
                <a:cs typeface="Calibri"/>
              </a:rPr>
              <a:t>a single point of accountability </a:t>
            </a:r>
            <a:r>
              <a:rPr sz="1600" spc="-10">
                <a:latin typeface="Calibri"/>
                <a:cs typeface="Calibri"/>
              </a:rPr>
              <a:t>across </a:t>
            </a:r>
            <a:r>
              <a:rPr sz="1600">
                <a:latin typeface="Calibri"/>
                <a:cs typeface="Calibri"/>
              </a:rPr>
              <a:t>all </a:t>
            </a:r>
            <a:r>
              <a:rPr sz="1600" spc="-5">
                <a:latin typeface="Calibri"/>
                <a:cs typeface="Calibri"/>
              </a:rPr>
              <a:t>service types </a:t>
            </a:r>
            <a:r>
              <a:rPr sz="1600" spc="-15">
                <a:latin typeface="Calibri"/>
                <a:cs typeface="Calibri"/>
              </a:rPr>
              <a:t>for </a:t>
            </a:r>
            <a:r>
              <a:rPr sz="1600" spc="-5">
                <a:latin typeface="Calibri"/>
                <a:cs typeface="Calibri"/>
              </a:rPr>
              <a:t>the </a:t>
            </a:r>
            <a:r>
              <a:rPr sz="1600" spc="-10">
                <a:latin typeface="Calibri"/>
                <a:cs typeface="Calibri"/>
              </a:rPr>
              <a:t>enrollee  Comprehensive </a:t>
            </a:r>
            <a:r>
              <a:rPr sz="1600" spc="-15">
                <a:latin typeface="Calibri"/>
                <a:cs typeface="Calibri"/>
              </a:rPr>
              <a:t>care </a:t>
            </a:r>
            <a:r>
              <a:rPr sz="1600" spc="-10">
                <a:latin typeface="Calibri"/>
                <a:cs typeface="Calibri"/>
              </a:rPr>
              <a:t>management serves </a:t>
            </a:r>
            <a:r>
              <a:rPr sz="1600" spc="-5">
                <a:latin typeface="Calibri"/>
                <a:cs typeface="Calibri"/>
              </a:rPr>
              <a:t>as the </a:t>
            </a:r>
            <a:r>
              <a:rPr sz="1600" spc="-15">
                <a:latin typeface="Calibri"/>
                <a:cs typeface="Calibri"/>
              </a:rPr>
              <a:t>“glue” </a:t>
            </a:r>
            <a:r>
              <a:rPr sz="1600" spc="-10">
                <a:latin typeface="Calibri"/>
                <a:cs typeface="Calibri"/>
              </a:rPr>
              <a:t>to ensure</a:t>
            </a:r>
            <a:r>
              <a:rPr sz="1600" spc="180">
                <a:latin typeface="Calibri"/>
                <a:cs typeface="Calibri"/>
              </a:rPr>
              <a:t> </a:t>
            </a:r>
            <a:r>
              <a:rPr sz="1600" spc="-10">
                <a:latin typeface="Calibri"/>
                <a:cs typeface="Calibri"/>
              </a:rPr>
              <a:t>integration</a:t>
            </a:r>
            <a:endParaRPr sz="1600">
              <a:latin typeface="Calibri"/>
              <a:cs typeface="Calibri"/>
            </a:endParaRPr>
          </a:p>
          <a:p>
            <a:pPr marL="473075" marR="660400">
              <a:lnSpc>
                <a:spcPct val="100000"/>
              </a:lnSpc>
              <a:spcBef>
                <a:spcPts val="1200"/>
              </a:spcBef>
            </a:pPr>
            <a:r>
              <a:rPr sz="1600" spc="-10">
                <a:latin typeface="Calibri"/>
                <a:cs typeface="Calibri"/>
              </a:rPr>
              <a:t>Integration promotes </a:t>
            </a:r>
            <a:r>
              <a:rPr sz="1600" spc="-15">
                <a:latin typeface="Calibri"/>
                <a:cs typeface="Calibri"/>
              </a:rPr>
              <a:t>improved </a:t>
            </a:r>
            <a:r>
              <a:rPr sz="1600" spc="-5">
                <a:latin typeface="Calibri"/>
                <a:cs typeface="Calibri"/>
              </a:rPr>
              <a:t>health </a:t>
            </a:r>
            <a:r>
              <a:rPr sz="1600" spc="-10">
                <a:latin typeface="Calibri"/>
                <a:cs typeface="Calibri"/>
              </a:rPr>
              <a:t>outcomes, </a:t>
            </a:r>
            <a:r>
              <a:rPr sz="1600" spc="-5">
                <a:latin typeface="Calibri"/>
                <a:cs typeface="Calibri"/>
              </a:rPr>
              <a:t>and the </a:t>
            </a:r>
            <a:r>
              <a:rPr sz="1600" spc="-15">
                <a:latin typeface="Calibri"/>
                <a:cs typeface="Calibri"/>
              </a:rPr>
              <a:t>State </a:t>
            </a:r>
            <a:r>
              <a:rPr sz="1600" spc="-5">
                <a:latin typeface="Calibri"/>
                <a:cs typeface="Calibri"/>
              </a:rPr>
              <a:t>will </a:t>
            </a:r>
            <a:r>
              <a:rPr sz="1600" spc="-20">
                <a:latin typeface="Calibri"/>
                <a:cs typeface="Calibri"/>
              </a:rPr>
              <a:t>reward </a:t>
            </a:r>
            <a:r>
              <a:rPr sz="1600" spc="-5">
                <a:latin typeface="Calibri"/>
                <a:cs typeface="Calibri"/>
              </a:rPr>
              <a:t>plans based on  </a:t>
            </a:r>
            <a:r>
              <a:rPr sz="1600" spc="-10">
                <a:latin typeface="Calibri"/>
                <a:cs typeface="Calibri"/>
              </a:rPr>
              <a:t>performance to </a:t>
            </a:r>
            <a:r>
              <a:rPr sz="1600" spc="-5">
                <a:latin typeface="Calibri"/>
                <a:cs typeface="Calibri"/>
              </a:rPr>
              <a:t>further </a:t>
            </a:r>
            <a:r>
              <a:rPr sz="1600" spc="-10">
                <a:latin typeface="Calibri"/>
                <a:cs typeface="Calibri"/>
              </a:rPr>
              <a:t>incentivize</a:t>
            </a:r>
            <a:r>
              <a:rPr sz="1600" spc="55">
                <a:latin typeface="Calibri"/>
                <a:cs typeface="Calibri"/>
              </a:rPr>
              <a:t> </a:t>
            </a:r>
            <a:r>
              <a:rPr sz="1600" spc="-10">
                <a:latin typeface="Calibri"/>
                <a:cs typeface="Calibri"/>
              </a:rPr>
              <a:t>integration</a:t>
            </a:r>
            <a:endParaRPr sz="1600">
              <a:latin typeface="Calibri"/>
              <a:cs typeface="Calibri"/>
            </a:endParaRPr>
          </a:p>
        </p:txBody>
      </p:sp>
      <p:sp>
        <p:nvSpPr>
          <p:cNvPr id="13" name="object 13"/>
          <p:cNvSpPr/>
          <p:nvPr/>
        </p:nvSpPr>
        <p:spPr>
          <a:xfrm>
            <a:off x="229361" y="3582161"/>
            <a:ext cx="231647" cy="222503"/>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29361" y="358216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5" name="object 15"/>
          <p:cNvSpPr/>
          <p:nvPr/>
        </p:nvSpPr>
        <p:spPr>
          <a:xfrm>
            <a:off x="229361" y="3963161"/>
            <a:ext cx="231647" cy="222503"/>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229361" y="396316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7" name="object 17"/>
          <p:cNvSpPr/>
          <p:nvPr/>
        </p:nvSpPr>
        <p:spPr>
          <a:xfrm>
            <a:off x="229361" y="4426458"/>
            <a:ext cx="231647" cy="222503"/>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229361" y="4426458"/>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9" name="object 19"/>
          <p:cNvSpPr txBox="1"/>
          <p:nvPr/>
        </p:nvSpPr>
        <p:spPr>
          <a:xfrm>
            <a:off x="8688831" y="6634267"/>
            <a:ext cx="115570" cy="168910"/>
          </a:xfrm>
          <a:prstGeom prst="rect">
            <a:avLst/>
          </a:prstGeom>
        </p:spPr>
        <p:txBody>
          <a:bodyPr vert="horz" wrap="square" lIns="0" tIns="1270" rIns="0" bIns="0" rtlCol="0">
            <a:spAutoFit/>
          </a:bodyPr>
          <a:lstStyle/>
          <a:p>
            <a:pPr marL="25400">
              <a:lnSpc>
                <a:spcPct val="100000"/>
              </a:lnSpc>
              <a:spcBef>
                <a:spcPts val="10"/>
              </a:spcBef>
            </a:pPr>
            <a:fld id="{81D60167-4931-47E6-BA6A-407CBD079E47}" type="slidenum">
              <a:rPr sz="1000" b="1" spc="-5" dirty="0">
                <a:latin typeface="Franklin Gothic Demi Cond"/>
                <a:cs typeface="Franklin Gothic Demi Cond"/>
              </a:rPr>
              <a:t>26</a:t>
            </a:fld>
            <a:endParaRPr sz="1000">
              <a:latin typeface="Franklin Gothic Demi Cond"/>
              <a:cs typeface="Franklin Gothic Demi Con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600685"/>
            <a:ext cx="2360930" cy="391160"/>
          </a:xfrm>
          <a:prstGeom prst="rect">
            <a:avLst/>
          </a:prstGeom>
        </p:spPr>
        <p:txBody>
          <a:bodyPr vert="horz" wrap="square" lIns="0" tIns="12700" rIns="0" bIns="0" rtlCol="0">
            <a:spAutoFit/>
          </a:bodyPr>
          <a:lstStyle/>
          <a:p>
            <a:pPr marL="12700">
              <a:lnSpc>
                <a:spcPct val="100000"/>
              </a:lnSpc>
              <a:spcBef>
                <a:spcPts val="100"/>
              </a:spcBef>
            </a:pPr>
            <a:r>
              <a:rPr spc="-10"/>
              <a:t>Care</a:t>
            </a:r>
            <a:r>
              <a:rPr spc="-40"/>
              <a:t> </a:t>
            </a:r>
            <a:r>
              <a:rPr spc="-10"/>
              <a:t>Management</a:t>
            </a:r>
          </a:p>
        </p:txBody>
      </p:sp>
      <p:sp>
        <p:nvSpPr>
          <p:cNvPr id="3" name="object 3"/>
          <p:cNvSpPr/>
          <p:nvPr/>
        </p:nvSpPr>
        <p:spPr>
          <a:xfrm>
            <a:off x="0" y="1161288"/>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1F487C"/>
          </a:solidFill>
        </p:spPr>
        <p:txBody>
          <a:bodyPr wrap="square" lIns="0" tIns="0" rIns="0" bIns="0" rtlCol="0"/>
          <a:lstStyle/>
          <a:p>
            <a:endParaRPr/>
          </a:p>
        </p:txBody>
      </p:sp>
      <p:sp>
        <p:nvSpPr>
          <p:cNvPr id="4" name="object 4"/>
          <p:cNvSpPr/>
          <p:nvPr/>
        </p:nvSpPr>
        <p:spPr>
          <a:xfrm>
            <a:off x="0" y="1981200"/>
            <a:ext cx="9144000" cy="4572000"/>
          </a:xfrm>
          <a:custGeom>
            <a:avLst/>
            <a:gdLst/>
            <a:ahLst/>
            <a:cxnLst/>
            <a:rect l="l" t="t" r="r" b="b"/>
            <a:pathLst>
              <a:path w="9144000" h="4572000">
                <a:moveTo>
                  <a:pt x="0" y="4572000"/>
                </a:moveTo>
                <a:lnTo>
                  <a:pt x="9144000" y="4572000"/>
                </a:lnTo>
                <a:lnTo>
                  <a:pt x="9144000" y="0"/>
                </a:lnTo>
                <a:lnTo>
                  <a:pt x="0" y="0"/>
                </a:lnTo>
                <a:lnTo>
                  <a:pt x="0" y="4572000"/>
                </a:lnTo>
                <a:close/>
              </a:path>
            </a:pathLst>
          </a:custGeom>
          <a:solidFill>
            <a:srgbClr val="F1F1F1"/>
          </a:solidFill>
        </p:spPr>
        <p:txBody>
          <a:bodyPr wrap="square" lIns="0" tIns="0" rIns="0" bIns="0" rtlCol="0"/>
          <a:lstStyle/>
          <a:p>
            <a:endParaRPr/>
          </a:p>
        </p:txBody>
      </p:sp>
      <p:sp>
        <p:nvSpPr>
          <p:cNvPr id="5" name="object 5"/>
          <p:cNvSpPr/>
          <p:nvPr/>
        </p:nvSpPr>
        <p:spPr>
          <a:xfrm>
            <a:off x="332988" y="2109977"/>
            <a:ext cx="1905" cy="4444365"/>
          </a:xfrm>
          <a:custGeom>
            <a:avLst/>
            <a:gdLst/>
            <a:ahLst/>
            <a:cxnLst/>
            <a:rect l="l" t="t" r="r" b="b"/>
            <a:pathLst>
              <a:path w="1904" h="4444365">
                <a:moveTo>
                  <a:pt x="1549" y="0"/>
                </a:moveTo>
                <a:lnTo>
                  <a:pt x="0" y="4443806"/>
                </a:lnTo>
              </a:path>
            </a:pathLst>
          </a:custGeom>
          <a:ln w="19812">
            <a:solidFill>
              <a:srgbClr val="336699"/>
            </a:solidFill>
            <a:prstDash val="sysDot"/>
          </a:ln>
        </p:spPr>
        <p:txBody>
          <a:bodyPr wrap="square" lIns="0" tIns="0" rIns="0" bIns="0" rtlCol="0"/>
          <a:lstStyle/>
          <a:p>
            <a:endParaRPr/>
          </a:p>
        </p:txBody>
      </p:sp>
      <p:sp>
        <p:nvSpPr>
          <p:cNvPr id="6" name="object 6"/>
          <p:cNvSpPr/>
          <p:nvPr/>
        </p:nvSpPr>
        <p:spPr>
          <a:xfrm>
            <a:off x="226313" y="2663189"/>
            <a:ext cx="231648" cy="22250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26313" y="266319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8" name="object 8"/>
          <p:cNvSpPr/>
          <p:nvPr/>
        </p:nvSpPr>
        <p:spPr>
          <a:xfrm>
            <a:off x="0" y="1219212"/>
            <a:ext cx="9144000" cy="762000"/>
          </a:xfrm>
          <a:custGeom>
            <a:avLst/>
            <a:gdLst/>
            <a:ahLst/>
            <a:cxnLst/>
            <a:rect l="l" t="t" r="r" b="b"/>
            <a:pathLst>
              <a:path w="9144000" h="762000">
                <a:moveTo>
                  <a:pt x="0" y="761987"/>
                </a:moveTo>
                <a:lnTo>
                  <a:pt x="9144000" y="761987"/>
                </a:lnTo>
                <a:lnTo>
                  <a:pt x="9144000" y="0"/>
                </a:lnTo>
                <a:lnTo>
                  <a:pt x="0" y="0"/>
                </a:lnTo>
                <a:lnTo>
                  <a:pt x="0" y="761987"/>
                </a:lnTo>
                <a:close/>
              </a:path>
            </a:pathLst>
          </a:custGeom>
          <a:solidFill>
            <a:srgbClr val="F9E8B8"/>
          </a:solidFill>
        </p:spPr>
        <p:txBody>
          <a:bodyPr wrap="square" lIns="0" tIns="0" rIns="0" bIns="0" rtlCol="0"/>
          <a:lstStyle/>
          <a:p>
            <a:endParaRPr/>
          </a:p>
        </p:txBody>
      </p:sp>
      <p:sp>
        <p:nvSpPr>
          <p:cNvPr id="9" name="object 9"/>
          <p:cNvSpPr/>
          <p:nvPr/>
        </p:nvSpPr>
        <p:spPr>
          <a:xfrm>
            <a:off x="0" y="2109212"/>
            <a:ext cx="5105400" cy="401320"/>
          </a:xfrm>
          <a:custGeom>
            <a:avLst/>
            <a:gdLst/>
            <a:ahLst/>
            <a:cxnLst/>
            <a:rect l="l" t="t" r="r" b="b"/>
            <a:pathLst>
              <a:path w="5105400" h="401319">
                <a:moveTo>
                  <a:pt x="4905006" y="0"/>
                </a:moveTo>
                <a:lnTo>
                  <a:pt x="0" y="0"/>
                </a:lnTo>
                <a:lnTo>
                  <a:pt x="0" y="400812"/>
                </a:lnTo>
                <a:lnTo>
                  <a:pt x="4905006" y="400812"/>
                </a:lnTo>
                <a:lnTo>
                  <a:pt x="5105400" y="200418"/>
                </a:lnTo>
                <a:lnTo>
                  <a:pt x="4905006" y="0"/>
                </a:lnTo>
                <a:close/>
              </a:path>
            </a:pathLst>
          </a:custGeom>
          <a:solidFill>
            <a:srgbClr val="FFC000"/>
          </a:solidFill>
        </p:spPr>
        <p:txBody>
          <a:bodyPr wrap="square" lIns="0" tIns="0" rIns="0" bIns="0" rtlCol="0"/>
          <a:lstStyle/>
          <a:p>
            <a:endParaRPr/>
          </a:p>
        </p:txBody>
      </p:sp>
      <p:sp>
        <p:nvSpPr>
          <p:cNvPr id="10" name="object 10"/>
          <p:cNvSpPr/>
          <p:nvPr/>
        </p:nvSpPr>
        <p:spPr>
          <a:xfrm>
            <a:off x="198881" y="4039361"/>
            <a:ext cx="231647" cy="22250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98881" y="403936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2" name="object 12"/>
          <p:cNvSpPr txBox="1"/>
          <p:nvPr/>
        </p:nvSpPr>
        <p:spPr>
          <a:xfrm>
            <a:off x="106799" y="1317980"/>
            <a:ext cx="8604250" cy="5198110"/>
          </a:xfrm>
          <a:prstGeom prst="rect">
            <a:avLst/>
          </a:prstGeom>
        </p:spPr>
        <p:txBody>
          <a:bodyPr vert="horz" wrap="square" lIns="0" tIns="12700" rIns="0" bIns="0" rtlCol="0">
            <a:spAutoFit/>
          </a:bodyPr>
          <a:lstStyle/>
          <a:p>
            <a:pPr marL="821690" marR="5080" indent="-485140">
              <a:lnSpc>
                <a:spcPct val="100000"/>
              </a:lnSpc>
              <a:spcBef>
                <a:spcPts val="100"/>
              </a:spcBef>
            </a:pPr>
            <a:r>
              <a:rPr sz="1800" b="1" spc="-25">
                <a:latin typeface="Calibri"/>
                <a:cs typeface="Calibri"/>
              </a:rPr>
              <a:t>Tailored </a:t>
            </a:r>
            <a:r>
              <a:rPr sz="1800" b="1" spc="-5">
                <a:latin typeface="Calibri"/>
                <a:cs typeface="Calibri"/>
              </a:rPr>
              <a:t>Plan enrollees </a:t>
            </a:r>
            <a:r>
              <a:rPr sz="1800" b="1">
                <a:latin typeface="Calibri"/>
                <a:cs typeface="Calibri"/>
              </a:rPr>
              <a:t>will </a:t>
            </a:r>
            <a:r>
              <a:rPr sz="1800" b="1" spc="-10">
                <a:latin typeface="Calibri"/>
                <a:cs typeface="Calibri"/>
              </a:rPr>
              <a:t>have </a:t>
            </a:r>
            <a:r>
              <a:rPr sz="1800" b="1">
                <a:latin typeface="Calibri"/>
                <a:cs typeface="Calibri"/>
              </a:rPr>
              <a:t>a </a:t>
            </a:r>
            <a:r>
              <a:rPr sz="1800" b="1" spc="-5">
                <a:latin typeface="Calibri"/>
                <a:cs typeface="Calibri"/>
              </a:rPr>
              <a:t>new </a:t>
            </a:r>
            <a:r>
              <a:rPr sz="1800" b="1">
                <a:latin typeface="Calibri"/>
                <a:cs typeface="Calibri"/>
              </a:rPr>
              <a:t>model of </a:t>
            </a:r>
            <a:r>
              <a:rPr sz="1800" b="1" spc="-15">
                <a:latin typeface="Calibri"/>
                <a:cs typeface="Calibri"/>
              </a:rPr>
              <a:t>care </a:t>
            </a:r>
            <a:r>
              <a:rPr sz="1800" b="1" spc="-5">
                <a:latin typeface="Calibri"/>
                <a:cs typeface="Calibri"/>
              </a:rPr>
              <a:t>management, addressing </a:t>
            </a:r>
            <a:r>
              <a:rPr sz="1800" b="1" spc="-10">
                <a:latin typeface="Calibri"/>
                <a:cs typeface="Calibri"/>
              </a:rPr>
              <a:t>physical  </a:t>
            </a:r>
            <a:r>
              <a:rPr sz="1800" b="1">
                <a:latin typeface="Calibri"/>
                <a:cs typeface="Calibri"/>
              </a:rPr>
              <a:t>health, </a:t>
            </a:r>
            <a:r>
              <a:rPr sz="1800" b="1" spc="-15">
                <a:latin typeface="Calibri"/>
                <a:cs typeface="Calibri"/>
              </a:rPr>
              <a:t>behavioral </a:t>
            </a:r>
            <a:r>
              <a:rPr sz="1800" b="1">
                <a:latin typeface="Calibri"/>
                <a:cs typeface="Calibri"/>
              </a:rPr>
              <a:t>health, </a:t>
            </a:r>
            <a:r>
              <a:rPr sz="1800" b="1" spc="-10">
                <a:latin typeface="Calibri"/>
                <a:cs typeface="Calibri"/>
              </a:rPr>
              <a:t>I/DD, </a:t>
            </a:r>
            <a:r>
              <a:rPr sz="1800" b="1" spc="-15">
                <a:latin typeface="Calibri"/>
                <a:cs typeface="Calibri"/>
              </a:rPr>
              <a:t>pharmacy, </a:t>
            </a:r>
            <a:r>
              <a:rPr sz="1800" b="1" spc="-5">
                <a:latin typeface="Calibri"/>
                <a:cs typeface="Calibri"/>
              </a:rPr>
              <a:t>unmet </a:t>
            </a:r>
            <a:r>
              <a:rPr sz="1800" b="1" spc="-10">
                <a:latin typeface="Calibri"/>
                <a:cs typeface="Calibri"/>
              </a:rPr>
              <a:t>resource, </a:t>
            </a:r>
            <a:r>
              <a:rPr sz="1800" b="1">
                <a:latin typeface="Calibri"/>
                <a:cs typeface="Calibri"/>
              </a:rPr>
              <a:t>and other</a:t>
            </a:r>
            <a:r>
              <a:rPr sz="1800" b="1" spc="-135">
                <a:latin typeface="Calibri"/>
                <a:cs typeface="Calibri"/>
              </a:rPr>
              <a:t> </a:t>
            </a:r>
            <a:r>
              <a:rPr sz="1800" b="1">
                <a:latin typeface="Calibri"/>
                <a:cs typeface="Calibri"/>
              </a:rPr>
              <a:t>needs.</a:t>
            </a:r>
            <a:endParaRPr sz="1800">
              <a:latin typeface="Calibri"/>
              <a:cs typeface="Calibri"/>
            </a:endParaRPr>
          </a:p>
          <a:p>
            <a:pPr>
              <a:lnSpc>
                <a:spcPct val="100000"/>
              </a:lnSpc>
            </a:pPr>
            <a:endParaRPr sz="1900">
              <a:latin typeface="Times New Roman"/>
              <a:cs typeface="Times New Roman"/>
            </a:endParaRPr>
          </a:p>
          <a:p>
            <a:pPr marL="12700">
              <a:lnSpc>
                <a:spcPct val="100000"/>
              </a:lnSpc>
            </a:pPr>
            <a:r>
              <a:rPr sz="1800" b="1">
                <a:latin typeface="Calibri"/>
                <a:cs typeface="Calibri"/>
              </a:rPr>
              <a:t>Key </a:t>
            </a:r>
            <a:r>
              <a:rPr sz="1800" b="1" spc="-5">
                <a:latin typeface="Calibri"/>
                <a:cs typeface="Calibri"/>
              </a:rPr>
              <a:t>Components </a:t>
            </a:r>
            <a:r>
              <a:rPr sz="1800" b="1">
                <a:latin typeface="Calibri"/>
                <a:cs typeface="Calibri"/>
              </a:rPr>
              <a:t>of Integrated </a:t>
            </a:r>
            <a:r>
              <a:rPr sz="1800" b="1" spc="-5">
                <a:latin typeface="Calibri"/>
                <a:cs typeface="Calibri"/>
              </a:rPr>
              <a:t>Care</a:t>
            </a:r>
            <a:r>
              <a:rPr sz="1800" b="1" spc="-95">
                <a:latin typeface="Calibri"/>
                <a:cs typeface="Calibri"/>
              </a:rPr>
              <a:t> </a:t>
            </a:r>
            <a:r>
              <a:rPr sz="1800" b="1" spc="-5">
                <a:latin typeface="Calibri"/>
                <a:cs typeface="Calibri"/>
              </a:rPr>
              <a:t>Management:</a:t>
            </a:r>
            <a:endParaRPr sz="1800">
              <a:latin typeface="Calibri"/>
              <a:cs typeface="Calibri"/>
            </a:endParaRPr>
          </a:p>
          <a:p>
            <a:pPr marL="425450" marR="1583690">
              <a:lnSpc>
                <a:spcPct val="100000"/>
              </a:lnSpc>
              <a:spcBef>
                <a:spcPts val="1510"/>
              </a:spcBef>
            </a:pPr>
            <a:r>
              <a:rPr sz="1700" b="1">
                <a:latin typeface="Calibri"/>
                <a:cs typeface="Calibri"/>
              </a:rPr>
              <a:t>A </a:t>
            </a:r>
            <a:r>
              <a:rPr sz="1700" b="1" spc="-5">
                <a:latin typeface="Calibri"/>
                <a:cs typeface="Calibri"/>
              </a:rPr>
              <a:t>single </a:t>
            </a:r>
            <a:r>
              <a:rPr sz="1700" b="1" spc="-15">
                <a:latin typeface="Calibri"/>
                <a:cs typeface="Calibri"/>
              </a:rPr>
              <a:t>care </a:t>
            </a:r>
            <a:r>
              <a:rPr sz="1700" b="1" spc="-5">
                <a:latin typeface="Calibri"/>
                <a:cs typeface="Calibri"/>
              </a:rPr>
              <a:t>manager </a:t>
            </a:r>
            <a:r>
              <a:rPr sz="1700" b="1" spc="-10">
                <a:latin typeface="Calibri"/>
                <a:cs typeface="Calibri"/>
              </a:rPr>
              <a:t>for every enrollee. </a:t>
            </a:r>
            <a:r>
              <a:rPr sz="1700" spc="-10">
                <a:latin typeface="Calibri"/>
                <a:cs typeface="Calibri"/>
              </a:rPr>
              <a:t>Every </a:t>
            </a:r>
            <a:r>
              <a:rPr sz="1700" spc="-5">
                <a:latin typeface="Calibri"/>
                <a:cs typeface="Calibri"/>
              </a:rPr>
              <a:t>BH </a:t>
            </a:r>
            <a:r>
              <a:rPr sz="1700">
                <a:latin typeface="Calibri"/>
                <a:cs typeface="Calibri"/>
              </a:rPr>
              <a:t>I/DD </a:t>
            </a:r>
            <a:r>
              <a:rPr sz="1700" spc="-5">
                <a:latin typeface="Calibri"/>
                <a:cs typeface="Calibri"/>
              </a:rPr>
              <a:t>TP enrollee </a:t>
            </a:r>
            <a:r>
              <a:rPr sz="1700" spc="5">
                <a:latin typeface="Calibri"/>
                <a:cs typeface="Calibri"/>
              </a:rPr>
              <a:t>will </a:t>
            </a:r>
            <a:r>
              <a:rPr sz="1700">
                <a:latin typeface="Calibri"/>
                <a:cs typeface="Calibri"/>
              </a:rPr>
              <a:t>be  eligible </a:t>
            </a:r>
            <a:r>
              <a:rPr sz="1700" spc="-15">
                <a:latin typeface="Calibri"/>
                <a:cs typeface="Calibri"/>
              </a:rPr>
              <a:t>for </a:t>
            </a:r>
            <a:r>
              <a:rPr sz="1700" spc="-10">
                <a:latin typeface="Calibri"/>
                <a:cs typeface="Calibri"/>
              </a:rPr>
              <a:t>care </a:t>
            </a:r>
            <a:r>
              <a:rPr sz="1700" spc="-5">
                <a:latin typeface="Calibri"/>
                <a:cs typeface="Calibri"/>
              </a:rPr>
              <a:t>management </a:t>
            </a:r>
            <a:r>
              <a:rPr sz="1700">
                <a:latin typeface="Calibri"/>
                <a:cs typeface="Calibri"/>
              </a:rPr>
              <a:t>and </a:t>
            </a:r>
            <a:r>
              <a:rPr sz="1700" spc="-10">
                <a:latin typeface="Calibri"/>
                <a:cs typeface="Calibri"/>
              </a:rPr>
              <a:t>have </a:t>
            </a:r>
            <a:r>
              <a:rPr sz="1700" spc="-5">
                <a:latin typeface="Calibri"/>
                <a:cs typeface="Calibri"/>
              </a:rPr>
              <a:t>access to </a:t>
            </a:r>
            <a:r>
              <a:rPr sz="1700">
                <a:latin typeface="Calibri"/>
                <a:cs typeface="Calibri"/>
              </a:rPr>
              <a:t>a </a:t>
            </a:r>
            <a:r>
              <a:rPr sz="1700" spc="-10">
                <a:latin typeface="Calibri"/>
                <a:cs typeface="Calibri"/>
              </a:rPr>
              <a:t>care </a:t>
            </a:r>
            <a:r>
              <a:rPr sz="1700" spc="-5">
                <a:latin typeface="Calibri"/>
                <a:cs typeface="Calibri"/>
              </a:rPr>
              <a:t>manager trained to  </a:t>
            </a:r>
            <a:r>
              <a:rPr sz="1700" spc="-10">
                <a:latin typeface="Calibri"/>
                <a:cs typeface="Calibri"/>
              </a:rPr>
              <a:t>coordinate </a:t>
            </a:r>
            <a:r>
              <a:rPr sz="1700">
                <a:latin typeface="Calibri"/>
                <a:cs typeface="Calibri"/>
              </a:rPr>
              <a:t>a </a:t>
            </a:r>
            <a:r>
              <a:rPr sz="1700" spc="-10">
                <a:latin typeface="Calibri"/>
                <a:cs typeface="Calibri"/>
              </a:rPr>
              <a:t>comprehensive </a:t>
            </a:r>
            <a:r>
              <a:rPr sz="1700" spc="-5">
                <a:latin typeface="Calibri"/>
                <a:cs typeface="Calibri"/>
              </a:rPr>
              <a:t>set </a:t>
            </a:r>
            <a:r>
              <a:rPr sz="1700">
                <a:latin typeface="Calibri"/>
                <a:cs typeface="Calibri"/>
              </a:rPr>
              <a:t>of services </a:t>
            </a:r>
            <a:r>
              <a:rPr sz="1700" spc="-5">
                <a:latin typeface="Calibri"/>
                <a:cs typeface="Calibri"/>
              </a:rPr>
              <a:t>addressing all </a:t>
            </a:r>
            <a:r>
              <a:rPr sz="1700">
                <a:latin typeface="Calibri"/>
                <a:cs typeface="Calibri"/>
              </a:rPr>
              <a:t>of </a:t>
            </a:r>
            <a:r>
              <a:rPr sz="1700" spc="5">
                <a:latin typeface="Calibri"/>
                <a:cs typeface="Calibri"/>
              </a:rPr>
              <a:t>the </a:t>
            </a:r>
            <a:r>
              <a:rPr sz="1700" spc="-15">
                <a:latin typeface="Calibri"/>
                <a:cs typeface="Calibri"/>
              </a:rPr>
              <a:t>enrollee’s  </a:t>
            </a:r>
            <a:r>
              <a:rPr sz="1700">
                <a:latin typeface="Calibri"/>
                <a:cs typeface="Calibri"/>
              </a:rPr>
              <a:t>needs; </a:t>
            </a:r>
            <a:r>
              <a:rPr sz="1700" spc="-5">
                <a:latin typeface="Calibri"/>
                <a:cs typeface="Calibri"/>
              </a:rPr>
              <a:t>enrollees will </a:t>
            </a:r>
            <a:r>
              <a:rPr sz="1700">
                <a:latin typeface="Calibri"/>
                <a:cs typeface="Calibri"/>
              </a:rPr>
              <a:t>not </a:t>
            </a:r>
            <a:r>
              <a:rPr sz="1700" spc="-10">
                <a:latin typeface="Calibri"/>
                <a:cs typeface="Calibri"/>
              </a:rPr>
              <a:t>have separate care managers </a:t>
            </a:r>
            <a:r>
              <a:rPr sz="1700" spc="-5">
                <a:latin typeface="Calibri"/>
                <a:cs typeface="Calibri"/>
              </a:rPr>
              <a:t>to </a:t>
            </a:r>
            <a:r>
              <a:rPr sz="1700" spc="-10">
                <a:latin typeface="Calibri"/>
                <a:cs typeface="Calibri"/>
              </a:rPr>
              <a:t>address physical  </a:t>
            </a:r>
            <a:r>
              <a:rPr sz="1700">
                <a:latin typeface="Calibri"/>
                <a:cs typeface="Calibri"/>
              </a:rPr>
              <a:t>health, </a:t>
            </a:r>
            <a:r>
              <a:rPr sz="1700" spc="-10">
                <a:latin typeface="Calibri"/>
                <a:cs typeface="Calibri"/>
              </a:rPr>
              <a:t>behavioral </a:t>
            </a:r>
            <a:r>
              <a:rPr sz="1700" spc="-5">
                <a:latin typeface="Calibri"/>
                <a:cs typeface="Calibri"/>
              </a:rPr>
              <a:t>health, TBI, </a:t>
            </a:r>
            <a:r>
              <a:rPr sz="1700">
                <a:latin typeface="Calibri"/>
                <a:cs typeface="Calibri"/>
              </a:rPr>
              <a:t>and </a:t>
            </a:r>
            <a:r>
              <a:rPr sz="1700" spc="-5">
                <a:latin typeface="Calibri"/>
                <a:cs typeface="Calibri"/>
              </a:rPr>
              <a:t>I/DD-related</a:t>
            </a:r>
            <a:r>
              <a:rPr sz="1700" spc="-120">
                <a:latin typeface="Calibri"/>
                <a:cs typeface="Calibri"/>
              </a:rPr>
              <a:t> </a:t>
            </a:r>
            <a:r>
              <a:rPr sz="1700">
                <a:latin typeface="Calibri"/>
                <a:cs typeface="Calibri"/>
              </a:rPr>
              <a:t>needs.</a:t>
            </a:r>
          </a:p>
          <a:p>
            <a:pPr marL="425450" marR="1571625">
              <a:lnSpc>
                <a:spcPct val="100000"/>
              </a:lnSpc>
              <a:spcBef>
                <a:spcPts val="994"/>
              </a:spcBef>
            </a:pPr>
            <a:r>
              <a:rPr sz="1700" b="1" spc="-5">
                <a:latin typeface="Calibri"/>
                <a:cs typeface="Calibri"/>
              </a:rPr>
              <a:t>Holistic, </a:t>
            </a:r>
            <a:r>
              <a:rPr sz="1700" b="1" spc="-10">
                <a:latin typeface="Calibri"/>
                <a:cs typeface="Calibri"/>
              </a:rPr>
              <a:t>person-centered </a:t>
            </a:r>
            <a:r>
              <a:rPr sz="1700" b="1" spc="-5">
                <a:latin typeface="Calibri"/>
                <a:cs typeface="Calibri"/>
              </a:rPr>
              <a:t>planning. </a:t>
            </a:r>
            <a:r>
              <a:rPr sz="1700" spc="-5">
                <a:latin typeface="Calibri"/>
                <a:cs typeface="Calibri"/>
              </a:rPr>
              <a:t>Enrollees will </a:t>
            </a:r>
            <a:r>
              <a:rPr sz="1700" spc="-10">
                <a:latin typeface="Calibri"/>
                <a:cs typeface="Calibri"/>
              </a:rPr>
              <a:t>receive </a:t>
            </a:r>
            <a:r>
              <a:rPr sz="1700">
                <a:latin typeface="Calibri"/>
                <a:cs typeface="Calibri"/>
              </a:rPr>
              <a:t>a </a:t>
            </a:r>
            <a:r>
              <a:rPr sz="1700" spc="-10">
                <a:latin typeface="Calibri"/>
                <a:cs typeface="Calibri"/>
              </a:rPr>
              <a:t>care  </a:t>
            </a:r>
            <a:r>
              <a:rPr sz="1700" spc="-5">
                <a:latin typeface="Calibri"/>
                <a:cs typeface="Calibri"/>
              </a:rPr>
              <a:t>management assessment </a:t>
            </a:r>
            <a:r>
              <a:rPr sz="1700">
                <a:latin typeface="Calibri"/>
                <a:cs typeface="Calibri"/>
              </a:rPr>
              <a:t>that </a:t>
            </a:r>
            <a:r>
              <a:rPr sz="1700" spc="-10">
                <a:latin typeface="Calibri"/>
                <a:cs typeface="Calibri"/>
              </a:rPr>
              <a:t>evaluates </a:t>
            </a:r>
            <a:r>
              <a:rPr sz="1700" spc="-5">
                <a:latin typeface="Calibri"/>
                <a:cs typeface="Calibri"/>
              </a:rPr>
              <a:t>all </a:t>
            </a:r>
            <a:r>
              <a:rPr sz="1700">
                <a:latin typeface="Calibri"/>
                <a:cs typeface="Calibri"/>
              </a:rPr>
              <a:t>of their </a:t>
            </a:r>
            <a:r>
              <a:rPr sz="1700" spc="-5">
                <a:latin typeface="Calibri"/>
                <a:cs typeface="Calibri"/>
              </a:rPr>
              <a:t>needs—from </a:t>
            </a:r>
            <a:r>
              <a:rPr sz="1700" spc="-10">
                <a:latin typeface="Calibri"/>
                <a:cs typeface="Calibri"/>
              </a:rPr>
              <a:t>physical  </a:t>
            </a:r>
            <a:r>
              <a:rPr sz="1700">
                <a:latin typeface="Calibri"/>
                <a:cs typeface="Calibri"/>
              </a:rPr>
              <a:t>health, </a:t>
            </a:r>
            <a:r>
              <a:rPr sz="1700" spc="-10">
                <a:latin typeface="Calibri"/>
                <a:cs typeface="Calibri"/>
              </a:rPr>
              <a:t>behavioral </a:t>
            </a:r>
            <a:r>
              <a:rPr sz="1700" spc="-5">
                <a:latin typeface="Calibri"/>
                <a:cs typeface="Calibri"/>
              </a:rPr>
              <a:t>health, TBI, </a:t>
            </a:r>
            <a:r>
              <a:rPr sz="1700">
                <a:latin typeface="Calibri"/>
                <a:cs typeface="Calibri"/>
              </a:rPr>
              <a:t>and I/DD services </a:t>
            </a:r>
            <a:r>
              <a:rPr sz="1700" spc="-5">
                <a:latin typeface="Calibri"/>
                <a:cs typeface="Calibri"/>
              </a:rPr>
              <a:t>to employment </a:t>
            </a:r>
            <a:r>
              <a:rPr sz="1700">
                <a:latin typeface="Calibri"/>
                <a:cs typeface="Calibri"/>
              </a:rPr>
              <a:t>and  </a:t>
            </a:r>
            <a:r>
              <a:rPr sz="1700" spc="-5">
                <a:latin typeface="Calibri"/>
                <a:cs typeface="Calibri"/>
              </a:rPr>
              <a:t>housing—and drive </a:t>
            </a:r>
            <a:r>
              <a:rPr sz="1700" spc="5">
                <a:latin typeface="Calibri"/>
                <a:cs typeface="Calibri"/>
              </a:rPr>
              <a:t>the </a:t>
            </a:r>
            <a:r>
              <a:rPr sz="1700" spc="-5">
                <a:latin typeface="Calibri"/>
                <a:cs typeface="Calibri"/>
              </a:rPr>
              <a:t>development </a:t>
            </a:r>
            <a:r>
              <a:rPr sz="1700">
                <a:latin typeface="Calibri"/>
                <a:cs typeface="Calibri"/>
              </a:rPr>
              <a:t>of a </a:t>
            </a:r>
            <a:r>
              <a:rPr sz="1700" spc="-10">
                <a:latin typeface="Calibri"/>
                <a:cs typeface="Calibri"/>
              </a:rPr>
              <a:t>care </a:t>
            </a:r>
            <a:r>
              <a:rPr sz="1700">
                <a:latin typeface="Calibri"/>
                <a:cs typeface="Calibri"/>
              </a:rPr>
              <a:t>plan that </a:t>
            </a:r>
            <a:r>
              <a:rPr sz="1700" spc="-5">
                <a:latin typeface="Calibri"/>
                <a:cs typeface="Calibri"/>
              </a:rPr>
              <a:t>identifies </a:t>
            </a:r>
            <a:r>
              <a:rPr sz="1700" spc="5">
                <a:latin typeface="Calibri"/>
                <a:cs typeface="Calibri"/>
              </a:rPr>
              <a:t>the </a:t>
            </a:r>
            <a:r>
              <a:rPr sz="1700" spc="-10">
                <a:latin typeface="Calibri"/>
                <a:cs typeface="Calibri"/>
              </a:rPr>
              <a:t>goals  </a:t>
            </a:r>
            <a:r>
              <a:rPr sz="1700">
                <a:latin typeface="Calibri"/>
                <a:cs typeface="Calibri"/>
              </a:rPr>
              <a:t>and </a:t>
            </a:r>
            <a:r>
              <a:rPr sz="1700" spc="-10">
                <a:latin typeface="Calibri"/>
                <a:cs typeface="Calibri"/>
              </a:rPr>
              <a:t>strategies </a:t>
            </a:r>
            <a:r>
              <a:rPr sz="1700" spc="-5">
                <a:latin typeface="Calibri"/>
                <a:cs typeface="Calibri"/>
              </a:rPr>
              <a:t>to achieve</a:t>
            </a:r>
            <a:r>
              <a:rPr sz="1700" spc="-85">
                <a:latin typeface="Calibri"/>
                <a:cs typeface="Calibri"/>
              </a:rPr>
              <a:t> </a:t>
            </a:r>
            <a:r>
              <a:rPr sz="1700">
                <a:latin typeface="Calibri"/>
                <a:cs typeface="Calibri"/>
              </a:rPr>
              <a:t>them.</a:t>
            </a:r>
          </a:p>
          <a:p>
            <a:pPr marL="425450" marR="1808480">
              <a:lnSpc>
                <a:spcPct val="100000"/>
              </a:lnSpc>
              <a:spcBef>
                <a:spcPts val="994"/>
              </a:spcBef>
            </a:pPr>
            <a:r>
              <a:rPr sz="1700" b="1">
                <a:latin typeface="Calibri"/>
                <a:cs typeface="Calibri"/>
              </a:rPr>
              <a:t>Emphasis </a:t>
            </a:r>
            <a:r>
              <a:rPr sz="1700" b="1" spc="-5">
                <a:latin typeface="Calibri"/>
                <a:cs typeface="Calibri"/>
              </a:rPr>
              <a:t>on local </a:t>
            </a:r>
            <a:r>
              <a:rPr sz="1700" b="1" spc="-15">
                <a:latin typeface="Calibri"/>
                <a:cs typeface="Calibri"/>
              </a:rPr>
              <a:t>care </a:t>
            </a:r>
            <a:r>
              <a:rPr sz="1700" b="1" spc="-5">
                <a:latin typeface="Calibri"/>
                <a:cs typeface="Calibri"/>
              </a:rPr>
              <a:t>management. </a:t>
            </a:r>
            <a:r>
              <a:rPr sz="1700" spc="-5">
                <a:latin typeface="Calibri"/>
                <a:cs typeface="Calibri"/>
              </a:rPr>
              <a:t>Care managers </a:t>
            </a:r>
            <a:r>
              <a:rPr sz="1700" spc="5">
                <a:latin typeface="Calibri"/>
                <a:cs typeface="Calibri"/>
              </a:rPr>
              <a:t>will </a:t>
            </a:r>
            <a:r>
              <a:rPr sz="1700" spc="-5">
                <a:latin typeface="Calibri"/>
                <a:cs typeface="Calibri"/>
              </a:rPr>
              <a:t>primarily </a:t>
            </a:r>
            <a:r>
              <a:rPr sz="1700">
                <a:latin typeface="Calibri"/>
                <a:cs typeface="Calibri"/>
              </a:rPr>
              <a:t>be  based in </a:t>
            </a:r>
            <a:r>
              <a:rPr sz="1700" spc="-5">
                <a:latin typeface="Calibri"/>
                <a:cs typeface="Calibri"/>
              </a:rPr>
              <a:t>community-based </a:t>
            </a:r>
            <a:r>
              <a:rPr sz="1700" spc="-10">
                <a:latin typeface="Calibri"/>
                <a:cs typeface="Calibri"/>
              </a:rPr>
              <a:t>care </a:t>
            </a:r>
            <a:r>
              <a:rPr sz="1700" spc="-5">
                <a:latin typeface="Calibri"/>
                <a:cs typeface="Calibri"/>
              </a:rPr>
              <a:t>management agencies </a:t>
            </a:r>
            <a:r>
              <a:rPr sz="1700">
                <a:latin typeface="Calibri"/>
                <a:cs typeface="Calibri"/>
              </a:rPr>
              <a:t>and </a:t>
            </a:r>
            <a:r>
              <a:rPr sz="1700" spc="-5">
                <a:latin typeface="Calibri"/>
                <a:cs typeface="Calibri"/>
              </a:rPr>
              <a:t>Advanced  Medical Homes </a:t>
            </a:r>
            <a:r>
              <a:rPr sz="1700" spc="5">
                <a:latin typeface="Calibri"/>
                <a:cs typeface="Calibri"/>
              </a:rPr>
              <a:t>with </a:t>
            </a:r>
            <a:r>
              <a:rPr sz="1700" spc="-10">
                <a:latin typeface="Calibri"/>
                <a:cs typeface="Calibri"/>
              </a:rPr>
              <a:t>behavioral </a:t>
            </a:r>
            <a:r>
              <a:rPr sz="1700" spc="-5">
                <a:latin typeface="Calibri"/>
                <a:cs typeface="Calibri"/>
              </a:rPr>
              <a:t>health </a:t>
            </a:r>
            <a:r>
              <a:rPr sz="1700" spc="-10">
                <a:latin typeface="Calibri"/>
                <a:cs typeface="Calibri"/>
              </a:rPr>
              <a:t>and/or </a:t>
            </a:r>
            <a:r>
              <a:rPr sz="1700">
                <a:latin typeface="Calibri"/>
                <a:cs typeface="Calibri"/>
              </a:rPr>
              <a:t>I/DD </a:t>
            </a:r>
            <a:r>
              <a:rPr sz="1700" spc="-5">
                <a:latin typeface="Calibri"/>
                <a:cs typeface="Calibri"/>
              </a:rPr>
              <a:t>certification, </a:t>
            </a:r>
            <a:r>
              <a:rPr sz="1700">
                <a:latin typeface="Calibri"/>
                <a:cs typeface="Calibri"/>
              </a:rPr>
              <a:t>and </a:t>
            </a:r>
            <a:r>
              <a:rPr sz="1700" spc="5">
                <a:latin typeface="Calibri"/>
                <a:cs typeface="Calibri"/>
              </a:rPr>
              <a:t>will  </a:t>
            </a:r>
            <a:r>
              <a:rPr sz="1700">
                <a:latin typeface="Calibri"/>
                <a:cs typeface="Calibri"/>
              </a:rPr>
              <a:t>be </a:t>
            </a:r>
            <a:r>
              <a:rPr sz="1700" spc="-10">
                <a:latin typeface="Calibri"/>
                <a:cs typeface="Calibri"/>
              </a:rPr>
              <a:t>required </a:t>
            </a:r>
            <a:r>
              <a:rPr sz="1700" spc="-5">
                <a:latin typeface="Calibri"/>
                <a:cs typeface="Calibri"/>
              </a:rPr>
              <a:t>to </a:t>
            </a:r>
            <a:r>
              <a:rPr sz="1700" spc="-10">
                <a:latin typeface="Calibri"/>
                <a:cs typeface="Calibri"/>
              </a:rPr>
              <a:t>have face-to-face </a:t>
            </a:r>
            <a:r>
              <a:rPr sz="1700" spc="-5">
                <a:latin typeface="Calibri"/>
                <a:cs typeface="Calibri"/>
              </a:rPr>
              <a:t>interactions </a:t>
            </a:r>
            <a:r>
              <a:rPr sz="1700" spc="5">
                <a:latin typeface="Calibri"/>
                <a:cs typeface="Calibri"/>
              </a:rPr>
              <a:t>with</a:t>
            </a:r>
            <a:r>
              <a:rPr sz="1700" spc="-70">
                <a:latin typeface="Calibri"/>
                <a:cs typeface="Calibri"/>
              </a:rPr>
              <a:t> </a:t>
            </a:r>
            <a:r>
              <a:rPr sz="1700" spc="-5">
                <a:latin typeface="Calibri"/>
                <a:cs typeface="Calibri"/>
              </a:rPr>
              <a:t>enrollees.</a:t>
            </a:r>
            <a:endParaRPr sz="1700">
              <a:latin typeface="Calibri"/>
              <a:cs typeface="Calibri"/>
            </a:endParaRPr>
          </a:p>
        </p:txBody>
      </p:sp>
      <p:sp>
        <p:nvSpPr>
          <p:cNvPr id="13" name="object 13"/>
          <p:cNvSpPr/>
          <p:nvPr/>
        </p:nvSpPr>
        <p:spPr>
          <a:xfrm>
            <a:off x="7429500" y="2308860"/>
            <a:ext cx="1333500" cy="1338071"/>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229361" y="5487161"/>
            <a:ext cx="231647" cy="222504"/>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229361" y="5487161"/>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6" name="object 16"/>
          <p:cNvSpPr txBox="1">
            <a:spLocks noGrp="1"/>
          </p:cNvSpPr>
          <p:nvPr>
            <p:ph type="sldNum" sz="quarter" idx="7"/>
          </p:nvPr>
        </p:nvSpPr>
        <p:spPr>
          <a:xfrm>
            <a:off x="8624823" y="6650757"/>
            <a:ext cx="179070" cy="15240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45"/>
              </a:lnSpc>
            </a:pPr>
            <a:fld id="{81D60167-4931-47E6-BA6A-407CBD079E47}" type="slidenum">
              <a:rPr lang="en-US" spc="-5" smtClean="0"/>
              <a:pPr marL="25400">
                <a:lnSpc>
                  <a:spcPts val="1045"/>
                </a:lnSpc>
              </a:pPr>
              <a:t>27</a:t>
            </a:fld>
            <a:endParaRPr spc="-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19200"/>
            <a:ext cx="9144000" cy="5334000"/>
          </a:xfrm>
          <a:custGeom>
            <a:avLst/>
            <a:gdLst/>
            <a:ahLst/>
            <a:cxnLst/>
            <a:rect l="l" t="t" r="r" b="b"/>
            <a:pathLst>
              <a:path w="9144000" h="5334000">
                <a:moveTo>
                  <a:pt x="0" y="5334000"/>
                </a:moveTo>
                <a:lnTo>
                  <a:pt x="9144000" y="5334000"/>
                </a:lnTo>
                <a:lnTo>
                  <a:pt x="9144000" y="0"/>
                </a:lnTo>
                <a:lnTo>
                  <a:pt x="0" y="0"/>
                </a:lnTo>
                <a:lnTo>
                  <a:pt x="0" y="5334000"/>
                </a:lnTo>
                <a:close/>
              </a:path>
            </a:pathLst>
          </a:custGeom>
          <a:solidFill>
            <a:srgbClr val="F1F1F1"/>
          </a:solidFill>
        </p:spPr>
        <p:txBody>
          <a:bodyPr wrap="square" lIns="0" tIns="0" rIns="0" bIns="0" rtlCol="0"/>
          <a:lstStyle/>
          <a:p>
            <a:endParaRPr/>
          </a:p>
        </p:txBody>
      </p:sp>
      <p:sp>
        <p:nvSpPr>
          <p:cNvPr id="3" name="object 3"/>
          <p:cNvSpPr txBox="1">
            <a:spLocks noGrp="1"/>
          </p:cNvSpPr>
          <p:nvPr>
            <p:ph type="title"/>
          </p:nvPr>
        </p:nvSpPr>
        <p:spPr>
          <a:xfrm>
            <a:off x="535938" y="600685"/>
            <a:ext cx="3180715" cy="391160"/>
          </a:xfrm>
          <a:prstGeom prst="rect">
            <a:avLst/>
          </a:prstGeom>
        </p:spPr>
        <p:txBody>
          <a:bodyPr vert="horz" wrap="square" lIns="0" tIns="12700" rIns="0" bIns="0" rtlCol="0">
            <a:spAutoFit/>
          </a:bodyPr>
          <a:lstStyle/>
          <a:p>
            <a:pPr marL="12700">
              <a:lnSpc>
                <a:spcPct val="100000"/>
              </a:lnSpc>
              <a:spcBef>
                <a:spcPts val="100"/>
              </a:spcBef>
            </a:pPr>
            <a:r>
              <a:rPr spc="-10"/>
              <a:t>Care Management,</a:t>
            </a:r>
            <a:r>
              <a:rPr spc="-20"/>
              <a:t> </a:t>
            </a:r>
            <a:r>
              <a:rPr spc="-10"/>
              <a:t>Cont.</a:t>
            </a:r>
          </a:p>
        </p:txBody>
      </p:sp>
      <p:sp>
        <p:nvSpPr>
          <p:cNvPr id="4" name="object 4"/>
          <p:cNvSpPr/>
          <p:nvPr/>
        </p:nvSpPr>
        <p:spPr>
          <a:xfrm>
            <a:off x="0" y="1161288"/>
            <a:ext cx="9144000" cy="58419"/>
          </a:xfrm>
          <a:custGeom>
            <a:avLst/>
            <a:gdLst/>
            <a:ahLst/>
            <a:cxnLst/>
            <a:rect l="l" t="t" r="r" b="b"/>
            <a:pathLst>
              <a:path w="9144000" h="58419">
                <a:moveTo>
                  <a:pt x="0" y="57911"/>
                </a:moveTo>
                <a:lnTo>
                  <a:pt x="9144000" y="57911"/>
                </a:lnTo>
                <a:lnTo>
                  <a:pt x="9144000" y="0"/>
                </a:lnTo>
                <a:lnTo>
                  <a:pt x="0" y="0"/>
                </a:lnTo>
                <a:lnTo>
                  <a:pt x="0" y="57911"/>
                </a:lnTo>
                <a:close/>
              </a:path>
            </a:pathLst>
          </a:custGeom>
          <a:solidFill>
            <a:srgbClr val="1F487C"/>
          </a:solidFill>
        </p:spPr>
        <p:txBody>
          <a:bodyPr wrap="square" lIns="0" tIns="0" rIns="0" bIns="0" rtlCol="0"/>
          <a:lstStyle/>
          <a:p>
            <a:endParaRPr/>
          </a:p>
        </p:txBody>
      </p:sp>
      <p:sp>
        <p:nvSpPr>
          <p:cNvPr id="5" name="object 5"/>
          <p:cNvSpPr/>
          <p:nvPr/>
        </p:nvSpPr>
        <p:spPr>
          <a:xfrm>
            <a:off x="326897" y="1721357"/>
            <a:ext cx="6350" cy="4832985"/>
          </a:xfrm>
          <a:custGeom>
            <a:avLst/>
            <a:gdLst/>
            <a:ahLst/>
            <a:cxnLst/>
            <a:rect l="l" t="t" r="r" b="b"/>
            <a:pathLst>
              <a:path w="6350" h="4832984">
                <a:moveTo>
                  <a:pt x="0" y="0"/>
                </a:moveTo>
                <a:lnTo>
                  <a:pt x="5943" y="4832946"/>
                </a:lnTo>
              </a:path>
            </a:pathLst>
          </a:custGeom>
          <a:ln w="19812">
            <a:solidFill>
              <a:srgbClr val="336699"/>
            </a:solidFill>
            <a:prstDash val="sysDot"/>
          </a:ln>
        </p:spPr>
        <p:txBody>
          <a:bodyPr wrap="square" lIns="0" tIns="0" rIns="0" bIns="0" rtlCol="0"/>
          <a:lstStyle/>
          <a:p>
            <a:endParaRPr/>
          </a:p>
        </p:txBody>
      </p:sp>
      <p:sp>
        <p:nvSpPr>
          <p:cNvPr id="6" name="object 6"/>
          <p:cNvSpPr/>
          <p:nvPr/>
        </p:nvSpPr>
        <p:spPr>
          <a:xfrm>
            <a:off x="211074" y="1991105"/>
            <a:ext cx="231647" cy="22250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11074" y="1991105"/>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8" name="object 8"/>
          <p:cNvSpPr/>
          <p:nvPr/>
        </p:nvSpPr>
        <p:spPr>
          <a:xfrm>
            <a:off x="0" y="1319787"/>
            <a:ext cx="5715000" cy="401320"/>
          </a:xfrm>
          <a:custGeom>
            <a:avLst/>
            <a:gdLst/>
            <a:ahLst/>
            <a:cxnLst/>
            <a:rect l="l" t="t" r="r" b="b"/>
            <a:pathLst>
              <a:path w="5715000" h="401319">
                <a:moveTo>
                  <a:pt x="5514594" y="0"/>
                </a:moveTo>
                <a:lnTo>
                  <a:pt x="0" y="0"/>
                </a:lnTo>
                <a:lnTo>
                  <a:pt x="0" y="400799"/>
                </a:lnTo>
                <a:lnTo>
                  <a:pt x="5514594" y="400799"/>
                </a:lnTo>
                <a:lnTo>
                  <a:pt x="5715000" y="200406"/>
                </a:lnTo>
                <a:lnTo>
                  <a:pt x="5514594" y="0"/>
                </a:lnTo>
                <a:close/>
              </a:path>
            </a:pathLst>
          </a:custGeom>
          <a:solidFill>
            <a:srgbClr val="FFC000"/>
          </a:solidFill>
        </p:spPr>
        <p:txBody>
          <a:bodyPr wrap="square" lIns="0" tIns="0" rIns="0" bIns="0" rtlCol="0"/>
          <a:lstStyle/>
          <a:p>
            <a:endParaRPr/>
          </a:p>
        </p:txBody>
      </p:sp>
      <p:sp>
        <p:nvSpPr>
          <p:cNvPr id="9" name="object 9"/>
          <p:cNvSpPr/>
          <p:nvPr/>
        </p:nvSpPr>
        <p:spPr>
          <a:xfrm>
            <a:off x="197357" y="3679697"/>
            <a:ext cx="233172" cy="22250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97357" y="3679697"/>
            <a:ext cx="233679" cy="222885"/>
          </a:xfrm>
          <a:custGeom>
            <a:avLst/>
            <a:gdLst/>
            <a:ahLst/>
            <a:cxnLst/>
            <a:rect l="l" t="t" r="r" b="b"/>
            <a:pathLst>
              <a:path w="233679" h="222885">
                <a:moveTo>
                  <a:pt x="0" y="111251"/>
                </a:moveTo>
                <a:lnTo>
                  <a:pt x="9161" y="67947"/>
                </a:lnTo>
                <a:lnTo>
                  <a:pt x="34147" y="32585"/>
                </a:lnTo>
                <a:lnTo>
                  <a:pt x="71205" y="8742"/>
                </a:lnTo>
                <a:lnTo>
                  <a:pt x="116586" y="0"/>
                </a:lnTo>
                <a:lnTo>
                  <a:pt x="161966" y="8742"/>
                </a:lnTo>
                <a:lnTo>
                  <a:pt x="199024" y="32585"/>
                </a:lnTo>
                <a:lnTo>
                  <a:pt x="224010" y="67947"/>
                </a:lnTo>
                <a:lnTo>
                  <a:pt x="233172" y="111251"/>
                </a:lnTo>
                <a:lnTo>
                  <a:pt x="224010" y="154556"/>
                </a:lnTo>
                <a:lnTo>
                  <a:pt x="199024" y="189918"/>
                </a:lnTo>
                <a:lnTo>
                  <a:pt x="161966" y="213761"/>
                </a:lnTo>
                <a:lnTo>
                  <a:pt x="116586" y="222503"/>
                </a:lnTo>
                <a:lnTo>
                  <a:pt x="71205" y="213761"/>
                </a:lnTo>
                <a:lnTo>
                  <a:pt x="34147" y="189918"/>
                </a:lnTo>
                <a:lnTo>
                  <a:pt x="9161" y="154556"/>
                </a:lnTo>
                <a:lnTo>
                  <a:pt x="0" y="111251"/>
                </a:lnTo>
                <a:close/>
              </a:path>
            </a:pathLst>
          </a:custGeom>
          <a:ln w="28956">
            <a:solidFill>
              <a:srgbClr val="EFAB00"/>
            </a:solidFill>
          </a:ln>
        </p:spPr>
        <p:txBody>
          <a:bodyPr wrap="square" lIns="0" tIns="0" rIns="0" bIns="0" rtlCol="0"/>
          <a:lstStyle/>
          <a:p>
            <a:endParaRPr/>
          </a:p>
        </p:txBody>
      </p:sp>
      <p:sp>
        <p:nvSpPr>
          <p:cNvPr id="11" name="object 11"/>
          <p:cNvSpPr/>
          <p:nvPr/>
        </p:nvSpPr>
        <p:spPr>
          <a:xfrm>
            <a:off x="211074" y="4426458"/>
            <a:ext cx="231647" cy="222503"/>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211074" y="4426458"/>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3" name="object 13"/>
          <p:cNvSpPr/>
          <p:nvPr/>
        </p:nvSpPr>
        <p:spPr>
          <a:xfrm>
            <a:off x="7010400" y="2122932"/>
            <a:ext cx="1844039" cy="184403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11074" y="5584697"/>
            <a:ext cx="231647" cy="222504"/>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211074" y="5584697"/>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6" name="object 16"/>
          <p:cNvSpPr txBox="1"/>
          <p:nvPr/>
        </p:nvSpPr>
        <p:spPr>
          <a:xfrm>
            <a:off x="103751" y="1355095"/>
            <a:ext cx="7967980" cy="4973955"/>
          </a:xfrm>
          <a:prstGeom prst="rect">
            <a:avLst/>
          </a:prstGeom>
        </p:spPr>
        <p:txBody>
          <a:bodyPr vert="horz" wrap="square" lIns="0" tIns="12700" rIns="0" bIns="0" rtlCol="0">
            <a:spAutoFit/>
          </a:bodyPr>
          <a:lstStyle/>
          <a:p>
            <a:pPr marL="12700">
              <a:lnSpc>
                <a:spcPct val="100000"/>
              </a:lnSpc>
              <a:spcBef>
                <a:spcPts val="100"/>
              </a:spcBef>
            </a:pPr>
            <a:r>
              <a:rPr sz="1800" b="1">
                <a:latin typeface="Calibri"/>
                <a:cs typeface="Calibri"/>
              </a:rPr>
              <a:t>Key </a:t>
            </a:r>
            <a:r>
              <a:rPr sz="1800" b="1" spc="-5">
                <a:latin typeface="Calibri"/>
                <a:cs typeface="Calibri"/>
              </a:rPr>
              <a:t>Components </a:t>
            </a:r>
            <a:r>
              <a:rPr sz="1800" b="1">
                <a:latin typeface="Calibri"/>
                <a:cs typeface="Calibri"/>
              </a:rPr>
              <a:t>of Integrated </a:t>
            </a:r>
            <a:r>
              <a:rPr sz="1800" b="1" spc="-5">
                <a:latin typeface="Calibri"/>
                <a:cs typeface="Calibri"/>
              </a:rPr>
              <a:t>Care Management,</a:t>
            </a:r>
            <a:r>
              <a:rPr sz="1800" b="1" spc="-125">
                <a:latin typeface="Calibri"/>
                <a:cs typeface="Calibri"/>
              </a:rPr>
              <a:t> </a:t>
            </a:r>
            <a:r>
              <a:rPr sz="1800" b="1">
                <a:latin typeface="Calibri"/>
                <a:cs typeface="Calibri"/>
              </a:rPr>
              <a:t>Cont.:</a:t>
            </a:r>
            <a:endParaRPr sz="1800">
              <a:latin typeface="Calibri"/>
              <a:cs typeface="Calibri"/>
            </a:endParaRPr>
          </a:p>
          <a:p>
            <a:pPr>
              <a:lnSpc>
                <a:spcPct val="100000"/>
              </a:lnSpc>
              <a:spcBef>
                <a:spcPts val="45"/>
              </a:spcBef>
            </a:pPr>
            <a:endParaRPr sz="2200">
              <a:latin typeface="Times New Roman"/>
              <a:cs typeface="Times New Roman"/>
            </a:endParaRPr>
          </a:p>
          <a:p>
            <a:pPr marL="434340" marR="1241425">
              <a:lnSpc>
                <a:spcPct val="100000"/>
              </a:lnSpc>
            </a:pPr>
            <a:r>
              <a:rPr sz="1700" b="1" spc="-5">
                <a:latin typeface="Calibri"/>
                <a:cs typeface="Calibri"/>
              </a:rPr>
              <a:t>Multidisciplinary </a:t>
            </a:r>
            <a:r>
              <a:rPr sz="1700" b="1" spc="-15">
                <a:latin typeface="Calibri"/>
                <a:cs typeface="Calibri"/>
              </a:rPr>
              <a:t>care </a:t>
            </a:r>
            <a:r>
              <a:rPr sz="1700" b="1" spc="-5">
                <a:latin typeface="Calibri"/>
                <a:cs typeface="Calibri"/>
              </a:rPr>
              <a:t>teams. </a:t>
            </a:r>
            <a:r>
              <a:rPr sz="1700" spc="-10">
                <a:latin typeface="Calibri"/>
                <a:cs typeface="Calibri"/>
              </a:rPr>
              <a:t>Each </a:t>
            </a:r>
            <a:r>
              <a:rPr sz="1700" spc="-15">
                <a:latin typeface="Calibri"/>
                <a:cs typeface="Calibri"/>
              </a:rPr>
              <a:t>enrollee’s </a:t>
            </a:r>
            <a:r>
              <a:rPr sz="1700" spc="-10">
                <a:latin typeface="Calibri"/>
                <a:cs typeface="Calibri"/>
              </a:rPr>
              <a:t>care team, </a:t>
            </a:r>
            <a:r>
              <a:rPr sz="1700" spc="-5">
                <a:latin typeface="Calibri"/>
                <a:cs typeface="Calibri"/>
              </a:rPr>
              <a:t>coordinated by  </a:t>
            </a:r>
            <a:r>
              <a:rPr sz="1700">
                <a:latin typeface="Calibri"/>
                <a:cs typeface="Calibri"/>
              </a:rPr>
              <a:t>his/her </a:t>
            </a:r>
            <a:r>
              <a:rPr sz="1700" spc="-10">
                <a:latin typeface="Calibri"/>
                <a:cs typeface="Calibri"/>
              </a:rPr>
              <a:t>care </a:t>
            </a:r>
            <a:r>
              <a:rPr sz="1700" spc="-20">
                <a:latin typeface="Calibri"/>
                <a:cs typeface="Calibri"/>
              </a:rPr>
              <a:t>manager, </a:t>
            </a:r>
            <a:r>
              <a:rPr sz="1700" spc="5">
                <a:latin typeface="Calibri"/>
                <a:cs typeface="Calibri"/>
              </a:rPr>
              <a:t>will </a:t>
            </a:r>
            <a:r>
              <a:rPr sz="1700" spc="-5">
                <a:latin typeface="Calibri"/>
                <a:cs typeface="Calibri"/>
              </a:rPr>
              <a:t>consist </a:t>
            </a:r>
            <a:r>
              <a:rPr sz="1700">
                <a:latin typeface="Calibri"/>
                <a:cs typeface="Calibri"/>
              </a:rPr>
              <a:t>of a </a:t>
            </a:r>
            <a:r>
              <a:rPr sz="1700" spc="-5">
                <a:latin typeface="Calibri"/>
                <a:cs typeface="Calibri"/>
              </a:rPr>
              <a:t>multidisciplinary group </a:t>
            </a:r>
            <a:r>
              <a:rPr sz="1700">
                <a:latin typeface="Calibri"/>
                <a:cs typeface="Calibri"/>
              </a:rPr>
              <a:t>of  </a:t>
            </a:r>
            <a:r>
              <a:rPr sz="1700" spc="-5">
                <a:latin typeface="Calibri"/>
                <a:cs typeface="Calibri"/>
              </a:rPr>
              <a:t>clinicians </a:t>
            </a:r>
            <a:r>
              <a:rPr sz="1700">
                <a:latin typeface="Calibri"/>
                <a:cs typeface="Calibri"/>
              </a:rPr>
              <a:t>and service </a:t>
            </a:r>
            <a:r>
              <a:rPr sz="1700" spc="-10">
                <a:latin typeface="Calibri"/>
                <a:cs typeface="Calibri"/>
              </a:rPr>
              <a:t>providers </a:t>
            </a:r>
            <a:r>
              <a:rPr sz="1700" spc="5">
                <a:latin typeface="Calibri"/>
                <a:cs typeface="Calibri"/>
              </a:rPr>
              <a:t>(e.g. </a:t>
            </a:r>
            <a:r>
              <a:rPr sz="1700">
                <a:latin typeface="Calibri"/>
                <a:cs typeface="Calibri"/>
              </a:rPr>
              <a:t>primary </a:t>
            </a:r>
            <a:r>
              <a:rPr sz="1700" spc="-10">
                <a:latin typeface="Calibri"/>
                <a:cs typeface="Calibri"/>
              </a:rPr>
              <a:t>care providers, behavioral  </a:t>
            </a:r>
            <a:r>
              <a:rPr sz="1700">
                <a:latin typeface="Calibri"/>
                <a:cs typeface="Calibri"/>
              </a:rPr>
              <a:t>health and I/DD or </a:t>
            </a:r>
            <a:r>
              <a:rPr sz="1700" spc="-5">
                <a:latin typeface="Calibri"/>
                <a:cs typeface="Calibri"/>
              </a:rPr>
              <a:t>TBI </a:t>
            </a:r>
            <a:r>
              <a:rPr sz="1700" spc="-10">
                <a:latin typeface="Calibri"/>
                <a:cs typeface="Calibri"/>
              </a:rPr>
              <a:t>providers, </a:t>
            </a:r>
            <a:r>
              <a:rPr sz="1700" spc="-5">
                <a:latin typeface="Calibri"/>
                <a:cs typeface="Calibri"/>
              </a:rPr>
              <a:t>pharmacists, nutritionists, community  </a:t>
            </a:r>
            <a:r>
              <a:rPr sz="1700">
                <a:latin typeface="Calibri"/>
                <a:cs typeface="Calibri"/>
              </a:rPr>
              <a:t>health </a:t>
            </a:r>
            <a:r>
              <a:rPr sz="1700" spc="-15">
                <a:latin typeface="Calibri"/>
                <a:cs typeface="Calibri"/>
              </a:rPr>
              <a:t>workers, </a:t>
            </a:r>
            <a:r>
              <a:rPr sz="1700">
                <a:latin typeface="Calibri"/>
                <a:cs typeface="Calibri"/>
              </a:rPr>
              <a:t>peer </a:t>
            </a:r>
            <a:r>
              <a:rPr sz="1700" spc="-5">
                <a:latin typeface="Calibri"/>
                <a:cs typeface="Calibri"/>
              </a:rPr>
              <a:t>supports, </a:t>
            </a:r>
            <a:r>
              <a:rPr sz="1700" spc="-10">
                <a:latin typeface="Calibri"/>
                <a:cs typeface="Calibri"/>
              </a:rPr>
              <a:t>etc.) </a:t>
            </a:r>
            <a:r>
              <a:rPr sz="1700" spc="5">
                <a:latin typeface="Calibri"/>
                <a:cs typeface="Calibri"/>
              </a:rPr>
              <a:t>with the </a:t>
            </a:r>
            <a:r>
              <a:rPr sz="1700">
                <a:latin typeface="Calibri"/>
                <a:cs typeface="Calibri"/>
              </a:rPr>
              <a:t>ability </a:t>
            </a:r>
            <a:r>
              <a:rPr sz="1700" spc="-5">
                <a:latin typeface="Calibri"/>
                <a:cs typeface="Calibri"/>
              </a:rPr>
              <a:t>to address all </a:t>
            </a:r>
            <a:r>
              <a:rPr sz="1700">
                <a:latin typeface="Calibri"/>
                <a:cs typeface="Calibri"/>
              </a:rPr>
              <a:t>of </a:t>
            </a:r>
            <a:r>
              <a:rPr sz="1700" spc="5">
                <a:latin typeface="Calibri"/>
                <a:cs typeface="Calibri"/>
              </a:rPr>
              <a:t>the  </a:t>
            </a:r>
            <a:r>
              <a:rPr sz="1700" spc="-15">
                <a:latin typeface="Calibri"/>
                <a:cs typeface="Calibri"/>
              </a:rPr>
              <a:t>enrollee’s</a:t>
            </a:r>
            <a:r>
              <a:rPr sz="1700" spc="-40">
                <a:latin typeface="Calibri"/>
                <a:cs typeface="Calibri"/>
              </a:rPr>
              <a:t> </a:t>
            </a:r>
            <a:r>
              <a:rPr sz="1700">
                <a:latin typeface="Calibri"/>
                <a:cs typeface="Calibri"/>
              </a:rPr>
              <a:t>needs.</a:t>
            </a:r>
          </a:p>
          <a:p>
            <a:pPr marL="434340" marR="2009775">
              <a:lnSpc>
                <a:spcPct val="100000"/>
              </a:lnSpc>
              <a:spcBef>
                <a:spcPts val="994"/>
              </a:spcBef>
            </a:pPr>
            <a:r>
              <a:rPr sz="1700" b="1" spc="-5">
                <a:latin typeface="Calibri"/>
                <a:cs typeface="Calibri"/>
              </a:rPr>
              <a:t>Clinical consultation. </a:t>
            </a:r>
            <a:r>
              <a:rPr sz="1700" spc="-5">
                <a:latin typeface="Calibri"/>
                <a:cs typeface="Calibri"/>
              </a:rPr>
              <a:t>Care managers </a:t>
            </a:r>
            <a:r>
              <a:rPr sz="1700" spc="5">
                <a:latin typeface="Calibri"/>
                <a:cs typeface="Calibri"/>
              </a:rPr>
              <a:t>will </a:t>
            </a:r>
            <a:r>
              <a:rPr sz="1700" spc="-10">
                <a:latin typeface="Calibri"/>
                <a:cs typeface="Calibri"/>
              </a:rPr>
              <a:t>have </a:t>
            </a:r>
            <a:r>
              <a:rPr sz="1700" spc="-5">
                <a:latin typeface="Calibri"/>
                <a:cs typeface="Calibri"/>
              </a:rPr>
              <a:t>access to clinical  consultants across </a:t>
            </a:r>
            <a:r>
              <a:rPr sz="1700">
                <a:latin typeface="Calibri"/>
                <a:cs typeface="Calibri"/>
              </a:rPr>
              <a:t>primary </a:t>
            </a:r>
            <a:r>
              <a:rPr sz="1700" spc="-10">
                <a:latin typeface="Calibri"/>
                <a:cs typeface="Calibri"/>
              </a:rPr>
              <a:t>care </a:t>
            </a:r>
            <a:r>
              <a:rPr sz="1700">
                <a:latin typeface="Calibri"/>
                <a:cs typeface="Calibri"/>
              </a:rPr>
              <a:t>and</a:t>
            </a:r>
            <a:r>
              <a:rPr sz="1700" spc="-100">
                <a:latin typeface="Calibri"/>
                <a:cs typeface="Calibri"/>
              </a:rPr>
              <a:t> </a:t>
            </a:r>
            <a:r>
              <a:rPr sz="1700" spc="-20">
                <a:latin typeface="Calibri"/>
                <a:cs typeface="Calibri"/>
              </a:rPr>
              <a:t>psychiatry.</a:t>
            </a:r>
            <a:endParaRPr sz="1700">
              <a:latin typeface="Calibri"/>
              <a:cs typeface="Calibri"/>
            </a:endParaRPr>
          </a:p>
          <a:p>
            <a:pPr>
              <a:lnSpc>
                <a:spcPct val="100000"/>
              </a:lnSpc>
              <a:spcBef>
                <a:spcPts val="25"/>
              </a:spcBef>
            </a:pPr>
            <a:endParaRPr sz="1400">
              <a:latin typeface="Times New Roman"/>
              <a:cs typeface="Times New Roman"/>
            </a:endParaRPr>
          </a:p>
          <a:p>
            <a:pPr marL="444500" marR="5080">
              <a:lnSpc>
                <a:spcPct val="100000"/>
              </a:lnSpc>
            </a:pPr>
            <a:r>
              <a:rPr sz="1700" b="1" spc="-5">
                <a:latin typeface="Calibri"/>
                <a:cs typeface="Calibri"/>
              </a:rPr>
              <a:t>Addressing unmet </a:t>
            </a:r>
            <a:r>
              <a:rPr sz="1700" b="1" spc="-10">
                <a:latin typeface="Calibri"/>
                <a:cs typeface="Calibri"/>
              </a:rPr>
              <a:t>resource </a:t>
            </a:r>
            <a:r>
              <a:rPr sz="1700" b="1" spc="-5">
                <a:latin typeface="Calibri"/>
                <a:cs typeface="Calibri"/>
              </a:rPr>
              <a:t>needs. </a:t>
            </a:r>
            <a:r>
              <a:rPr sz="1700" spc="-5">
                <a:latin typeface="Calibri"/>
                <a:cs typeface="Calibri"/>
              </a:rPr>
              <a:t>Care managers will connect enrollees to </a:t>
            </a:r>
            <a:r>
              <a:rPr sz="1700" spc="-10">
                <a:latin typeface="Calibri"/>
                <a:cs typeface="Calibri"/>
              </a:rPr>
              <a:t>programs  </a:t>
            </a:r>
            <a:r>
              <a:rPr sz="1700">
                <a:latin typeface="Calibri"/>
                <a:cs typeface="Calibri"/>
              </a:rPr>
              <a:t>and services that </a:t>
            </a:r>
            <a:r>
              <a:rPr sz="1700" spc="-5">
                <a:latin typeface="Calibri"/>
                <a:cs typeface="Calibri"/>
              </a:rPr>
              <a:t>address </a:t>
            </a:r>
            <a:r>
              <a:rPr sz="1700" spc="-10">
                <a:latin typeface="Calibri"/>
                <a:cs typeface="Calibri"/>
              </a:rPr>
              <a:t>unmet </a:t>
            </a:r>
            <a:r>
              <a:rPr sz="1700" spc="-5">
                <a:latin typeface="Calibri"/>
                <a:cs typeface="Calibri"/>
              </a:rPr>
              <a:t>health-related </a:t>
            </a:r>
            <a:r>
              <a:rPr sz="1700" spc="-10">
                <a:latin typeface="Calibri"/>
                <a:cs typeface="Calibri"/>
              </a:rPr>
              <a:t>resource </a:t>
            </a:r>
            <a:r>
              <a:rPr sz="1700">
                <a:latin typeface="Calibri"/>
                <a:cs typeface="Calibri"/>
              </a:rPr>
              <a:t>needs </a:t>
            </a:r>
            <a:r>
              <a:rPr sz="1700" spc="5">
                <a:latin typeface="Calibri"/>
                <a:cs typeface="Calibri"/>
              </a:rPr>
              <a:t>(e.g. </a:t>
            </a:r>
            <a:r>
              <a:rPr sz="1700">
                <a:latin typeface="Calibri"/>
                <a:cs typeface="Calibri"/>
              </a:rPr>
              <a:t>housing, </a:t>
            </a:r>
            <a:r>
              <a:rPr sz="1700" spc="-10">
                <a:latin typeface="Calibri"/>
                <a:cs typeface="Calibri"/>
              </a:rPr>
              <a:t>food,  transportation, interpersonal </a:t>
            </a:r>
            <a:r>
              <a:rPr sz="1700" spc="-30">
                <a:latin typeface="Calibri"/>
                <a:cs typeface="Calibri"/>
              </a:rPr>
              <a:t>safety, </a:t>
            </a:r>
            <a:r>
              <a:rPr sz="1700" spc="-5">
                <a:latin typeface="Calibri"/>
                <a:cs typeface="Calibri"/>
              </a:rPr>
              <a:t>employment, </a:t>
            </a:r>
            <a:r>
              <a:rPr sz="1700" spc="-10">
                <a:latin typeface="Calibri"/>
                <a:cs typeface="Calibri"/>
              </a:rPr>
              <a:t>etc.), </a:t>
            </a:r>
            <a:r>
              <a:rPr sz="1700" spc="-5">
                <a:latin typeface="Calibri"/>
                <a:cs typeface="Calibri"/>
              </a:rPr>
              <a:t>including through </a:t>
            </a:r>
            <a:r>
              <a:rPr sz="1700" spc="-10">
                <a:latin typeface="Calibri"/>
                <a:cs typeface="Calibri"/>
              </a:rPr>
              <a:t>healthy  </a:t>
            </a:r>
            <a:r>
              <a:rPr sz="1700">
                <a:latin typeface="Calibri"/>
                <a:cs typeface="Calibri"/>
              </a:rPr>
              <a:t>opportunity pilots in </a:t>
            </a:r>
            <a:r>
              <a:rPr sz="1700" spc="-5">
                <a:latin typeface="Calibri"/>
                <a:cs typeface="Calibri"/>
              </a:rPr>
              <a:t>regions where</a:t>
            </a:r>
            <a:r>
              <a:rPr sz="1700" spc="-105">
                <a:latin typeface="Calibri"/>
                <a:cs typeface="Calibri"/>
              </a:rPr>
              <a:t> </a:t>
            </a:r>
            <a:r>
              <a:rPr sz="1700" spc="-10">
                <a:latin typeface="Calibri"/>
                <a:cs typeface="Calibri"/>
              </a:rPr>
              <a:t>available.</a:t>
            </a:r>
            <a:endParaRPr sz="1700">
              <a:latin typeface="Calibri"/>
              <a:cs typeface="Calibri"/>
            </a:endParaRPr>
          </a:p>
          <a:p>
            <a:pPr marL="444500" marR="92710" algn="just">
              <a:lnSpc>
                <a:spcPct val="100000"/>
              </a:lnSpc>
              <a:spcBef>
                <a:spcPts val="994"/>
              </a:spcBef>
            </a:pPr>
            <a:r>
              <a:rPr sz="1700" b="1" spc="-5">
                <a:latin typeface="Calibri"/>
                <a:cs typeface="Calibri"/>
              </a:rPr>
              <a:t>Data </a:t>
            </a:r>
            <a:r>
              <a:rPr sz="1700" b="1" spc="-30">
                <a:latin typeface="Calibri"/>
                <a:cs typeface="Calibri"/>
              </a:rPr>
              <a:t>strategy. </a:t>
            </a:r>
            <a:r>
              <a:rPr sz="1700">
                <a:latin typeface="Calibri"/>
                <a:cs typeface="Calibri"/>
              </a:rPr>
              <a:t>The </a:t>
            </a:r>
            <a:r>
              <a:rPr sz="1700" spc="-5">
                <a:latin typeface="Calibri"/>
                <a:cs typeface="Calibri"/>
              </a:rPr>
              <a:t>BH </a:t>
            </a:r>
            <a:r>
              <a:rPr sz="1700">
                <a:latin typeface="Calibri"/>
                <a:cs typeface="Calibri"/>
              </a:rPr>
              <a:t>I/DD </a:t>
            </a:r>
            <a:r>
              <a:rPr sz="1700" spc="-5">
                <a:latin typeface="Calibri"/>
                <a:cs typeface="Calibri"/>
              </a:rPr>
              <a:t>TP </a:t>
            </a:r>
            <a:r>
              <a:rPr sz="1700">
                <a:latin typeface="Calibri"/>
                <a:cs typeface="Calibri"/>
              </a:rPr>
              <a:t>design </a:t>
            </a:r>
            <a:r>
              <a:rPr sz="1700" spc="5">
                <a:latin typeface="Calibri"/>
                <a:cs typeface="Calibri"/>
              </a:rPr>
              <a:t>will </a:t>
            </a:r>
            <a:r>
              <a:rPr sz="1700">
                <a:latin typeface="Calibri"/>
                <a:cs typeface="Calibri"/>
              </a:rPr>
              <a:t>also </a:t>
            </a:r>
            <a:r>
              <a:rPr sz="1700" spc="-5">
                <a:latin typeface="Calibri"/>
                <a:cs typeface="Calibri"/>
              </a:rPr>
              <a:t>include </a:t>
            </a:r>
            <a:r>
              <a:rPr sz="1700" spc="-10">
                <a:latin typeface="Calibri"/>
                <a:cs typeface="Calibri"/>
              </a:rPr>
              <a:t>strategies </a:t>
            </a:r>
            <a:r>
              <a:rPr sz="1700" spc="-15">
                <a:latin typeface="Calibri"/>
                <a:cs typeface="Calibri"/>
              </a:rPr>
              <a:t>for </a:t>
            </a:r>
            <a:r>
              <a:rPr sz="1700" spc="5">
                <a:latin typeface="Calibri"/>
                <a:cs typeface="Calibri"/>
              </a:rPr>
              <a:t>the </a:t>
            </a:r>
            <a:r>
              <a:rPr sz="1700" spc="-15">
                <a:latin typeface="Calibri"/>
                <a:cs typeface="Calibri"/>
              </a:rPr>
              <a:t>state </a:t>
            </a:r>
            <a:r>
              <a:rPr sz="1700">
                <a:latin typeface="Calibri"/>
                <a:cs typeface="Calibri"/>
              </a:rPr>
              <a:t>and </a:t>
            </a:r>
            <a:r>
              <a:rPr sz="1700" spc="-20">
                <a:latin typeface="Calibri"/>
                <a:cs typeface="Calibri"/>
              </a:rPr>
              <a:t>key  </a:t>
            </a:r>
            <a:r>
              <a:rPr sz="1700" spc="-5">
                <a:latin typeface="Calibri"/>
                <a:cs typeface="Calibri"/>
              </a:rPr>
              <a:t>TP </a:t>
            </a:r>
            <a:r>
              <a:rPr sz="1700" spc="-10">
                <a:latin typeface="Calibri"/>
                <a:cs typeface="Calibri"/>
              </a:rPr>
              <a:t>stakeholders </a:t>
            </a:r>
            <a:r>
              <a:rPr sz="1700" spc="-5">
                <a:latin typeface="Calibri"/>
                <a:cs typeface="Calibri"/>
              </a:rPr>
              <a:t>to bridge </a:t>
            </a:r>
            <a:r>
              <a:rPr sz="1700" spc="-10">
                <a:latin typeface="Calibri"/>
                <a:cs typeface="Calibri"/>
              </a:rPr>
              <a:t>data </a:t>
            </a:r>
            <a:r>
              <a:rPr sz="1700">
                <a:latin typeface="Calibri"/>
                <a:cs typeface="Calibri"/>
              </a:rPr>
              <a:t>silos, and </a:t>
            </a:r>
            <a:r>
              <a:rPr sz="1700" spc="-10">
                <a:latin typeface="Calibri"/>
                <a:cs typeface="Calibri"/>
              </a:rPr>
              <a:t>facilitate </a:t>
            </a:r>
            <a:r>
              <a:rPr sz="1700" spc="5">
                <a:latin typeface="Calibri"/>
                <a:cs typeface="Calibri"/>
              </a:rPr>
              <a:t>the </a:t>
            </a:r>
            <a:r>
              <a:rPr sz="1700">
                <a:latin typeface="Calibri"/>
                <a:cs typeface="Calibri"/>
              </a:rPr>
              <a:t>timely and </a:t>
            </a:r>
            <a:r>
              <a:rPr sz="1700" spc="-5">
                <a:latin typeface="Calibri"/>
                <a:cs typeface="Calibri"/>
              </a:rPr>
              <a:t>secure </a:t>
            </a:r>
            <a:r>
              <a:rPr sz="1700" spc="-10">
                <a:latin typeface="Calibri"/>
                <a:cs typeface="Calibri"/>
              </a:rPr>
              <a:t>exchange </a:t>
            </a:r>
            <a:r>
              <a:rPr sz="1700">
                <a:latin typeface="Calibri"/>
                <a:cs typeface="Calibri"/>
              </a:rPr>
              <a:t>of  </a:t>
            </a:r>
            <a:r>
              <a:rPr sz="1700" spc="-5">
                <a:latin typeface="Calibri"/>
                <a:cs typeface="Calibri"/>
              </a:rPr>
              <a:t>information to support </a:t>
            </a:r>
            <a:r>
              <a:rPr sz="1700">
                <a:latin typeface="Calibri"/>
                <a:cs typeface="Calibri"/>
              </a:rPr>
              <a:t>and </a:t>
            </a:r>
            <a:r>
              <a:rPr sz="1700" spc="-10">
                <a:latin typeface="Calibri"/>
                <a:cs typeface="Calibri"/>
              </a:rPr>
              <a:t>inform integrated care</a:t>
            </a:r>
            <a:r>
              <a:rPr sz="1700" spc="-135">
                <a:latin typeface="Calibri"/>
                <a:cs typeface="Calibri"/>
              </a:rPr>
              <a:t> </a:t>
            </a:r>
            <a:r>
              <a:rPr sz="1700" spc="-5">
                <a:latin typeface="Calibri"/>
                <a:cs typeface="Calibri"/>
              </a:rPr>
              <a:t>management.</a:t>
            </a:r>
            <a:endParaRPr sz="1700">
              <a:latin typeface="Calibri"/>
              <a:cs typeface="Calibri"/>
            </a:endParaRPr>
          </a:p>
        </p:txBody>
      </p:sp>
      <p:sp>
        <p:nvSpPr>
          <p:cNvPr id="17" name="object 17"/>
          <p:cNvSpPr txBox="1">
            <a:spLocks noGrp="1"/>
          </p:cNvSpPr>
          <p:nvPr>
            <p:ph type="sldNum" sz="quarter" idx="7"/>
          </p:nvPr>
        </p:nvSpPr>
        <p:spPr>
          <a:xfrm>
            <a:off x="8624823" y="6650757"/>
            <a:ext cx="179070" cy="15240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45"/>
              </a:lnSpc>
            </a:pPr>
            <a:fld id="{81D60167-4931-47E6-BA6A-407CBD079E47}" type="slidenum">
              <a:rPr lang="en-US" spc="-5" smtClean="0"/>
              <a:pPr marL="25400">
                <a:lnSpc>
                  <a:spcPts val="1045"/>
                </a:lnSpc>
              </a:pPr>
              <a:t>28</a:t>
            </a:fld>
            <a:endParaRPr spc="-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600685"/>
            <a:ext cx="4320540" cy="391160"/>
          </a:xfrm>
          <a:prstGeom prst="rect">
            <a:avLst/>
          </a:prstGeom>
        </p:spPr>
        <p:txBody>
          <a:bodyPr vert="horz" wrap="square" lIns="0" tIns="12700" rIns="0" bIns="0" rtlCol="0">
            <a:spAutoFit/>
          </a:bodyPr>
          <a:lstStyle/>
          <a:p>
            <a:pPr marL="12700">
              <a:lnSpc>
                <a:spcPct val="100000"/>
              </a:lnSpc>
              <a:spcBef>
                <a:spcPts val="100"/>
              </a:spcBef>
            </a:pPr>
            <a:r>
              <a:rPr spc="-10"/>
              <a:t>Advanced </a:t>
            </a:r>
            <a:r>
              <a:rPr spc="-5"/>
              <a:t>Medical </a:t>
            </a:r>
            <a:r>
              <a:t>Homes</a:t>
            </a:r>
            <a:r>
              <a:rPr spc="-65"/>
              <a:t> </a:t>
            </a:r>
            <a:r>
              <a:rPr spc="-5"/>
              <a:t>(AMHs)</a:t>
            </a:r>
          </a:p>
        </p:txBody>
      </p:sp>
      <p:sp>
        <p:nvSpPr>
          <p:cNvPr id="3" name="object 3"/>
          <p:cNvSpPr/>
          <p:nvPr/>
        </p:nvSpPr>
        <p:spPr>
          <a:xfrm>
            <a:off x="0" y="1190244"/>
            <a:ext cx="9144000" cy="0"/>
          </a:xfrm>
          <a:custGeom>
            <a:avLst/>
            <a:gdLst/>
            <a:ahLst/>
            <a:cxnLst/>
            <a:rect l="l" t="t" r="r" b="b"/>
            <a:pathLst>
              <a:path w="9144000">
                <a:moveTo>
                  <a:pt x="0" y="0"/>
                </a:moveTo>
                <a:lnTo>
                  <a:pt x="9144000" y="0"/>
                </a:lnTo>
              </a:path>
            </a:pathLst>
          </a:custGeom>
          <a:ln w="57912">
            <a:solidFill>
              <a:srgbClr val="1F487C"/>
            </a:solidFill>
          </a:ln>
        </p:spPr>
        <p:txBody>
          <a:bodyPr wrap="square" lIns="0" tIns="0" rIns="0" bIns="0" rtlCol="0"/>
          <a:lstStyle/>
          <a:p>
            <a:endParaRPr/>
          </a:p>
        </p:txBody>
      </p:sp>
      <p:sp>
        <p:nvSpPr>
          <p:cNvPr id="4" name="object 4"/>
          <p:cNvSpPr/>
          <p:nvPr/>
        </p:nvSpPr>
        <p:spPr>
          <a:xfrm>
            <a:off x="0" y="1981200"/>
            <a:ext cx="9144000" cy="4572000"/>
          </a:xfrm>
          <a:custGeom>
            <a:avLst/>
            <a:gdLst/>
            <a:ahLst/>
            <a:cxnLst/>
            <a:rect l="l" t="t" r="r" b="b"/>
            <a:pathLst>
              <a:path w="9144000" h="4572000">
                <a:moveTo>
                  <a:pt x="0" y="4572000"/>
                </a:moveTo>
                <a:lnTo>
                  <a:pt x="9144000" y="4572000"/>
                </a:lnTo>
                <a:lnTo>
                  <a:pt x="9144000" y="0"/>
                </a:lnTo>
                <a:lnTo>
                  <a:pt x="0" y="0"/>
                </a:lnTo>
                <a:lnTo>
                  <a:pt x="0" y="4572000"/>
                </a:lnTo>
                <a:close/>
              </a:path>
            </a:pathLst>
          </a:custGeom>
          <a:solidFill>
            <a:srgbClr val="F1F1F1"/>
          </a:solidFill>
        </p:spPr>
        <p:txBody>
          <a:bodyPr wrap="square" lIns="0" tIns="0" rIns="0" bIns="0" rtlCol="0"/>
          <a:lstStyle/>
          <a:p>
            <a:endParaRPr/>
          </a:p>
        </p:txBody>
      </p:sp>
      <p:sp>
        <p:nvSpPr>
          <p:cNvPr id="5" name="object 5"/>
          <p:cNvSpPr/>
          <p:nvPr/>
        </p:nvSpPr>
        <p:spPr>
          <a:xfrm>
            <a:off x="0" y="1226819"/>
            <a:ext cx="9144000" cy="754380"/>
          </a:xfrm>
          <a:custGeom>
            <a:avLst/>
            <a:gdLst/>
            <a:ahLst/>
            <a:cxnLst/>
            <a:rect l="l" t="t" r="r" b="b"/>
            <a:pathLst>
              <a:path w="9144000" h="754380">
                <a:moveTo>
                  <a:pt x="0" y="754379"/>
                </a:moveTo>
                <a:lnTo>
                  <a:pt x="9144000" y="754379"/>
                </a:lnTo>
                <a:lnTo>
                  <a:pt x="9144000" y="0"/>
                </a:lnTo>
                <a:lnTo>
                  <a:pt x="0" y="0"/>
                </a:lnTo>
                <a:lnTo>
                  <a:pt x="0" y="754379"/>
                </a:lnTo>
                <a:close/>
              </a:path>
            </a:pathLst>
          </a:custGeom>
          <a:solidFill>
            <a:srgbClr val="F9E8B8"/>
          </a:solidFill>
        </p:spPr>
        <p:txBody>
          <a:bodyPr wrap="square" lIns="0" tIns="0" rIns="0" bIns="0" rtlCol="0"/>
          <a:lstStyle/>
          <a:p>
            <a:endParaRPr/>
          </a:p>
        </p:txBody>
      </p:sp>
      <p:sp>
        <p:nvSpPr>
          <p:cNvPr id="6" name="object 6"/>
          <p:cNvSpPr/>
          <p:nvPr/>
        </p:nvSpPr>
        <p:spPr>
          <a:xfrm>
            <a:off x="2286000" y="2351532"/>
            <a:ext cx="6629400" cy="1021080"/>
          </a:xfrm>
          <a:custGeom>
            <a:avLst/>
            <a:gdLst/>
            <a:ahLst/>
            <a:cxnLst/>
            <a:rect l="l" t="t" r="r" b="b"/>
            <a:pathLst>
              <a:path w="6629400" h="1021079">
                <a:moveTo>
                  <a:pt x="6459220" y="0"/>
                </a:moveTo>
                <a:lnTo>
                  <a:pt x="170180" y="0"/>
                </a:lnTo>
                <a:lnTo>
                  <a:pt x="124937" y="6078"/>
                </a:lnTo>
                <a:lnTo>
                  <a:pt x="84284" y="23233"/>
                </a:lnTo>
                <a:lnTo>
                  <a:pt x="49842" y="49842"/>
                </a:lnTo>
                <a:lnTo>
                  <a:pt x="23233" y="84284"/>
                </a:lnTo>
                <a:lnTo>
                  <a:pt x="6078" y="124937"/>
                </a:lnTo>
                <a:lnTo>
                  <a:pt x="0" y="170179"/>
                </a:lnTo>
                <a:lnTo>
                  <a:pt x="0" y="850899"/>
                </a:lnTo>
                <a:lnTo>
                  <a:pt x="6078" y="896142"/>
                </a:lnTo>
                <a:lnTo>
                  <a:pt x="23233" y="936795"/>
                </a:lnTo>
                <a:lnTo>
                  <a:pt x="49842" y="971237"/>
                </a:lnTo>
                <a:lnTo>
                  <a:pt x="84284" y="997846"/>
                </a:lnTo>
                <a:lnTo>
                  <a:pt x="124937" y="1015001"/>
                </a:lnTo>
                <a:lnTo>
                  <a:pt x="170180" y="1021079"/>
                </a:lnTo>
                <a:lnTo>
                  <a:pt x="6459220" y="1021079"/>
                </a:lnTo>
                <a:lnTo>
                  <a:pt x="6504462" y="1015001"/>
                </a:lnTo>
                <a:lnTo>
                  <a:pt x="6545115" y="997846"/>
                </a:lnTo>
                <a:lnTo>
                  <a:pt x="6579557" y="971237"/>
                </a:lnTo>
                <a:lnTo>
                  <a:pt x="6606166" y="936795"/>
                </a:lnTo>
                <a:lnTo>
                  <a:pt x="6623321" y="896142"/>
                </a:lnTo>
                <a:lnTo>
                  <a:pt x="6629400" y="850899"/>
                </a:lnTo>
                <a:lnTo>
                  <a:pt x="6629400" y="170179"/>
                </a:lnTo>
                <a:lnTo>
                  <a:pt x="6623321" y="124937"/>
                </a:lnTo>
                <a:lnTo>
                  <a:pt x="6606166" y="84284"/>
                </a:lnTo>
                <a:lnTo>
                  <a:pt x="6579557" y="49842"/>
                </a:lnTo>
                <a:lnTo>
                  <a:pt x="6545115" y="23233"/>
                </a:lnTo>
                <a:lnTo>
                  <a:pt x="6504462" y="6078"/>
                </a:lnTo>
                <a:lnTo>
                  <a:pt x="6459220" y="0"/>
                </a:lnTo>
                <a:close/>
              </a:path>
            </a:pathLst>
          </a:custGeom>
          <a:solidFill>
            <a:srgbClr val="EEBA2E"/>
          </a:solidFill>
        </p:spPr>
        <p:txBody>
          <a:bodyPr wrap="square" lIns="0" tIns="0" rIns="0" bIns="0" rtlCol="0"/>
          <a:lstStyle/>
          <a:p>
            <a:endParaRPr/>
          </a:p>
        </p:txBody>
      </p:sp>
      <p:sp>
        <p:nvSpPr>
          <p:cNvPr id="7" name="object 7"/>
          <p:cNvSpPr/>
          <p:nvPr/>
        </p:nvSpPr>
        <p:spPr>
          <a:xfrm>
            <a:off x="2286000" y="2351532"/>
            <a:ext cx="6629400" cy="1021080"/>
          </a:xfrm>
          <a:custGeom>
            <a:avLst/>
            <a:gdLst/>
            <a:ahLst/>
            <a:cxnLst/>
            <a:rect l="l" t="t" r="r" b="b"/>
            <a:pathLst>
              <a:path w="6629400" h="1021079">
                <a:moveTo>
                  <a:pt x="0" y="170179"/>
                </a:moveTo>
                <a:lnTo>
                  <a:pt x="6078" y="124937"/>
                </a:lnTo>
                <a:lnTo>
                  <a:pt x="23233" y="84284"/>
                </a:lnTo>
                <a:lnTo>
                  <a:pt x="49842" y="49842"/>
                </a:lnTo>
                <a:lnTo>
                  <a:pt x="84284" y="23233"/>
                </a:lnTo>
                <a:lnTo>
                  <a:pt x="124937" y="6078"/>
                </a:lnTo>
                <a:lnTo>
                  <a:pt x="170180" y="0"/>
                </a:lnTo>
                <a:lnTo>
                  <a:pt x="6459220" y="0"/>
                </a:lnTo>
                <a:lnTo>
                  <a:pt x="6504462" y="6078"/>
                </a:lnTo>
                <a:lnTo>
                  <a:pt x="6545115" y="23233"/>
                </a:lnTo>
                <a:lnTo>
                  <a:pt x="6579557" y="49842"/>
                </a:lnTo>
                <a:lnTo>
                  <a:pt x="6606166" y="84284"/>
                </a:lnTo>
                <a:lnTo>
                  <a:pt x="6623321" y="124937"/>
                </a:lnTo>
                <a:lnTo>
                  <a:pt x="6629400" y="170179"/>
                </a:lnTo>
                <a:lnTo>
                  <a:pt x="6629400" y="850899"/>
                </a:lnTo>
                <a:lnTo>
                  <a:pt x="6623321" y="896142"/>
                </a:lnTo>
                <a:lnTo>
                  <a:pt x="6606166" y="936795"/>
                </a:lnTo>
                <a:lnTo>
                  <a:pt x="6579557" y="971237"/>
                </a:lnTo>
                <a:lnTo>
                  <a:pt x="6545115" y="997846"/>
                </a:lnTo>
                <a:lnTo>
                  <a:pt x="6504462" y="1015001"/>
                </a:lnTo>
                <a:lnTo>
                  <a:pt x="6459220" y="1021079"/>
                </a:lnTo>
                <a:lnTo>
                  <a:pt x="170180" y="1021079"/>
                </a:lnTo>
                <a:lnTo>
                  <a:pt x="124937" y="1015001"/>
                </a:lnTo>
                <a:lnTo>
                  <a:pt x="84284" y="997846"/>
                </a:lnTo>
                <a:lnTo>
                  <a:pt x="49842" y="971237"/>
                </a:lnTo>
                <a:lnTo>
                  <a:pt x="23233" y="936795"/>
                </a:lnTo>
                <a:lnTo>
                  <a:pt x="6078" y="896142"/>
                </a:lnTo>
                <a:lnTo>
                  <a:pt x="0" y="850899"/>
                </a:lnTo>
                <a:lnTo>
                  <a:pt x="0" y="170179"/>
                </a:lnTo>
                <a:close/>
              </a:path>
            </a:pathLst>
          </a:custGeom>
          <a:ln w="9144">
            <a:solidFill>
              <a:srgbClr val="EFAB00"/>
            </a:solidFill>
          </a:ln>
        </p:spPr>
        <p:txBody>
          <a:bodyPr wrap="square" lIns="0" tIns="0" rIns="0" bIns="0" rtlCol="0"/>
          <a:lstStyle/>
          <a:p>
            <a:endParaRPr/>
          </a:p>
        </p:txBody>
      </p:sp>
      <p:sp>
        <p:nvSpPr>
          <p:cNvPr id="8" name="object 8"/>
          <p:cNvSpPr/>
          <p:nvPr/>
        </p:nvSpPr>
        <p:spPr>
          <a:xfrm>
            <a:off x="326897" y="1981961"/>
            <a:ext cx="0" cy="4572000"/>
          </a:xfrm>
          <a:custGeom>
            <a:avLst/>
            <a:gdLst/>
            <a:ahLst/>
            <a:cxnLst/>
            <a:rect l="l" t="t" r="r" b="b"/>
            <a:pathLst>
              <a:path h="4572000">
                <a:moveTo>
                  <a:pt x="0" y="0"/>
                </a:moveTo>
                <a:lnTo>
                  <a:pt x="0" y="4572000"/>
                </a:lnTo>
              </a:path>
            </a:pathLst>
          </a:custGeom>
          <a:ln w="19812">
            <a:solidFill>
              <a:srgbClr val="336699"/>
            </a:solidFill>
            <a:prstDash val="sysDot"/>
          </a:ln>
        </p:spPr>
        <p:txBody>
          <a:bodyPr wrap="square" lIns="0" tIns="0" rIns="0" bIns="0" rtlCol="0"/>
          <a:lstStyle/>
          <a:p>
            <a:endParaRPr/>
          </a:p>
        </p:txBody>
      </p:sp>
      <p:sp>
        <p:nvSpPr>
          <p:cNvPr id="9" name="object 9"/>
          <p:cNvSpPr/>
          <p:nvPr/>
        </p:nvSpPr>
        <p:spPr>
          <a:xfrm>
            <a:off x="211074" y="3868673"/>
            <a:ext cx="231647" cy="22250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211074" y="3868673"/>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1" name="object 11"/>
          <p:cNvSpPr/>
          <p:nvPr/>
        </p:nvSpPr>
        <p:spPr>
          <a:xfrm>
            <a:off x="188213" y="4955285"/>
            <a:ext cx="231648" cy="22250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188213" y="4955285"/>
            <a:ext cx="231775" cy="222885"/>
          </a:xfrm>
          <a:custGeom>
            <a:avLst/>
            <a:gdLst/>
            <a:ahLst/>
            <a:cxnLst/>
            <a:rect l="l" t="t" r="r" b="b"/>
            <a:pathLst>
              <a:path w="231775" h="222885">
                <a:moveTo>
                  <a:pt x="0" y="111251"/>
                </a:moveTo>
                <a:lnTo>
                  <a:pt x="9101" y="67947"/>
                </a:lnTo>
                <a:lnTo>
                  <a:pt x="33923" y="32585"/>
                </a:lnTo>
                <a:lnTo>
                  <a:pt x="70739" y="8742"/>
                </a:lnTo>
                <a:lnTo>
                  <a:pt x="115823" y="0"/>
                </a:lnTo>
                <a:lnTo>
                  <a:pt x="160908" y="8742"/>
                </a:lnTo>
                <a:lnTo>
                  <a:pt x="197724" y="32585"/>
                </a:lnTo>
                <a:lnTo>
                  <a:pt x="222546" y="67947"/>
                </a:lnTo>
                <a:lnTo>
                  <a:pt x="231647" y="111251"/>
                </a:lnTo>
                <a:lnTo>
                  <a:pt x="222546" y="154556"/>
                </a:lnTo>
                <a:lnTo>
                  <a:pt x="197724" y="189918"/>
                </a:lnTo>
                <a:lnTo>
                  <a:pt x="160908" y="213761"/>
                </a:lnTo>
                <a:lnTo>
                  <a:pt x="115823" y="222503"/>
                </a:lnTo>
                <a:lnTo>
                  <a:pt x="70739" y="213761"/>
                </a:lnTo>
                <a:lnTo>
                  <a:pt x="33923" y="189918"/>
                </a:lnTo>
                <a:lnTo>
                  <a:pt x="9101" y="154556"/>
                </a:lnTo>
                <a:lnTo>
                  <a:pt x="0" y="111251"/>
                </a:lnTo>
                <a:close/>
              </a:path>
            </a:pathLst>
          </a:custGeom>
          <a:ln w="28955">
            <a:solidFill>
              <a:srgbClr val="EFAB00"/>
            </a:solidFill>
          </a:ln>
        </p:spPr>
        <p:txBody>
          <a:bodyPr wrap="square" lIns="0" tIns="0" rIns="0" bIns="0" rtlCol="0"/>
          <a:lstStyle/>
          <a:p>
            <a:endParaRPr/>
          </a:p>
        </p:txBody>
      </p:sp>
      <p:sp>
        <p:nvSpPr>
          <p:cNvPr id="13" name="object 13"/>
          <p:cNvSpPr/>
          <p:nvPr/>
        </p:nvSpPr>
        <p:spPr>
          <a:xfrm>
            <a:off x="464819" y="1993391"/>
            <a:ext cx="1665732" cy="166573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606796" y="4764023"/>
            <a:ext cx="1251203" cy="1251203"/>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7010400" y="4512563"/>
            <a:ext cx="1812036" cy="1812036"/>
          </a:xfrm>
          <a:prstGeom prst="rect">
            <a:avLst/>
          </a:prstGeom>
          <a:blipFill>
            <a:blip r:embed="rId6" cstate="print"/>
            <a:stretch>
              <a:fillRect/>
            </a:stretch>
          </a:blipFill>
        </p:spPr>
        <p:txBody>
          <a:bodyPr wrap="square" lIns="0" tIns="0" rIns="0" bIns="0" rtlCol="0"/>
          <a:lstStyle/>
          <a:p>
            <a:endParaRPr/>
          </a:p>
        </p:txBody>
      </p:sp>
      <p:sp>
        <p:nvSpPr>
          <p:cNvPr id="16" name="object 16"/>
          <p:cNvSpPr txBox="1"/>
          <p:nvPr/>
        </p:nvSpPr>
        <p:spPr>
          <a:xfrm>
            <a:off x="523172" y="1301750"/>
            <a:ext cx="8129905" cy="4596765"/>
          </a:xfrm>
          <a:prstGeom prst="rect">
            <a:avLst/>
          </a:prstGeom>
        </p:spPr>
        <p:txBody>
          <a:bodyPr vert="horz" wrap="square" lIns="0" tIns="12700" rIns="0" bIns="0" rtlCol="0">
            <a:spAutoFit/>
          </a:bodyPr>
          <a:lstStyle/>
          <a:p>
            <a:pPr marL="1197610" marR="568960" indent="-652780">
              <a:lnSpc>
                <a:spcPct val="100000"/>
              </a:lnSpc>
              <a:spcBef>
                <a:spcPts val="100"/>
              </a:spcBef>
            </a:pPr>
            <a:r>
              <a:rPr sz="1800" b="1">
                <a:latin typeface="Calibri"/>
                <a:cs typeface="Calibri"/>
              </a:rPr>
              <a:t>The </a:t>
            </a:r>
            <a:r>
              <a:rPr sz="1800" b="1" spc="-25">
                <a:latin typeface="Calibri"/>
                <a:cs typeface="Calibri"/>
              </a:rPr>
              <a:t>State’s </a:t>
            </a:r>
            <a:r>
              <a:rPr sz="1800" b="1" spc="-10">
                <a:latin typeface="Calibri"/>
                <a:cs typeface="Calibri"/>
              </a:rPr>
              <a:t>Advanced </a:t>
            </a:r>
            <a:r>
              <a:rPr sz="1800" b="1" spc="-5">
                <a:latin typeface="Calibri"/>
                <a:cs typeface="Calibri"/>
              </a:rPr>
              <a:t>Medical Home </a:t>
            </a:r>
            <a:r>
              <a:rPr sz="1800" b="1">
                <a:latin typeface="Calibri"/>
                <a:cs typeface="Calibri"/>
              </a:rPr>
              <a:t>model </a:t>
            </a:r>
            <a:r>
              <a:rPr sz="1800" b="1" spc="-5">
                <a:latin typeface="Calibri"/>
                <a:cs typeface="Calibri"/>
              </a:rPr>
              <a:t>aims </a:t>
            </a:r>
            <a:r>
              <a:rPr sz="1800" b="1" spc="-10">
                <a:latin typeface="Calibri"/>
                <a:cs typeface="Calibri"/>
              </a:rPr>
              <a:t>to </a:t>
            </a:r>
            <a:r>
              <a:rPr sz="1800" b="1" spc="-15">
                <a:latin typeface="Calibri"/>
                <a:cs typeface="Calibri"/>
              </a:rPr>
              <a:t>integrate care </a:t>
            </a:r>
            <a:r>
              <a:rPr sz="1800" b="1" spc="-5">
                <a:latin typeface="Calibri"/>
                <a:cs typeface="Calibri"/>
              </a:rPr>
              <a:t>delivery  </a:t>
            </a:r>
            <a:r>
              <a:rPr sz="1800" b="1">
                <a:latin typeface="Calibri"/>
                <a:cs typeface="Calibri"/>
              </a:rPr>
              <a:t>and </a:t>
            </a:r>
            <a:r>
              <a:rPr sz="1800" b="1" spc="-15">
                <a:latin typeface="Calibri"/>
                <a:cs typeface="Calibri"/>
              </a:rPr>
              <a:t>care </a:t>
            </a:r>
            <a:r>
              <a:rPr sz="1800" b="1" spc="-10">
                <a:latin typeface="Calibri"/>
                <a:cs typeface="Calibri"/>
              </a:rPr>
              <a:t>management across </a:t>
            </a:r>
            <a:r>
              <a:rPr sz="1800" b="1">
                <a:latin typeface="Calibri"/>
                <a:cs typeface="Calibri"/>
              </a:rPr>
              <a:t>service </a:t>
            </a:r>
            <a:r>
              <a:rPr sz="1800" b="1" spc="-5">
                <a:latin typeface="Calibri"/>
                <a:cs typeface="Calibri"/>
              </a:rPr>
              <a:t>types </a:t>
            </a:r>
            <a:r>
              <a:rPr sz="1800" b="1" spc="-10">
                <a:latin typeface="Calibri"/>
                <a:cs typeface="Calibri"/>
              </a:rPr>
              <a:t>at </a:t>
            </a:r>
            <a:r>
              <a:rPr sz="1800" b="1">
                <a:latin typeface="Calibri"/>
                <a:cs typeface="Calibri"/>
              </a:rPr>
              <a:t>the </a:t>
            </a:r>
            <a:r>
              <a:rPr sz="1800" b="1" spc="-5">
                <a:latin typeface="Calibri"/>
                <a:cs typeface="Calibri"/>
              </a:rPr>
              <a:t>local</a:t>
            </a:r>
            <a:r>
              <a:rPr sz="1800" b="1" spc="-75">
                <a:latin typeface="Calibri"/>
                <a:cs typeface="Calibri"/>
              </a:rPr>
              <a:t> </a:t>
            </a:r>
            <a:r>
              <a:rPr sz="1800" b="1" spc="-5">
                <a:latin typeface="Calibri"/>
                <a:cs typeface="Calibri"/>
              </a:rPr>
              <a:t>level.</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40"/>
              </a:spcBef>
            </a:pPr>
            <a:endParaRPr sz="2050">
              <a:latin typeface="Times New Roman"/>
              <a:cs typeface="Times New Roman"/>
            </a:endParaRPr>
          </a:p>
          <a:p>
            <a:pPr marL="1903730" marR="5080" algn="just">
              <a:lnSpc>
                <a:spcPct val="100499"/>
              </a:lnSpc>
            </a:pPr>
            <a:r>
              <a:rPr sz="1800" spc="-5">
                <a:latin typeface="Calibri"/>
                <a:cs typeface="Calibri"/>
              </a:rPr>
              <a:t>Advanced Medical Homes (AMHs) </a:t>
            </a:r>
            <a:r>
              <a:rPr sz="1800" spc="-10">
                <a:latin typeface="Calibri"/>
                <a:cs typeface="Calibri"/>
              </a:rPr>
              <a:t>are </a:t>
            </a:r>
            <a:r>
              <a:rPr sz="1800" spc="-5">
                <a:latin typeface="Calibri"/>
                <a:cs typeface="Calibri"/>
              </a:rPr>
              <a:t>DHHS-certified primary </a:t>
            </a:r>
            <a:r>
              <a:rPr sz="1800" spc="-15">
                <a:latin typeface="Calibri"/>
                <a:cs typeface="Calibri"/>
              </a:rPr>
              <a:t>care  </a:t>
            </a:r>
            <a:r>
              <a:rPr sz="1800" spc="-10">
                <a:latin typeface="Calibri"/>
                <a:cs typeface="Calibri"/>
              </a:rPr>
              <a:t>practices </a:t>
            </a:r>
            <a:r>
              <a:rPr sz="1800" spc="-5">
                <a:latin typeface="Calibri"/>
                <a:cs typeface="Calibri"/>
              </a:rPr>
              <a:t>that will </a:t>
            </a:r>
            <a:r>
              <a:rPr sz="1800" spc="-15">
                <a:latin typeface="Calibri"/>
                <a:cs typeface="Calibri"/>
              </a:rPr>
              <a:t>offer </a:t>
            </a:r>
            <a:r>
              <a:rPr sz="1800" spc="-5">
                <a:latin typeface="Calibri"/>
                <a:cs typeface="Calibri"/>
              </a:rPr>
              <a:t>population health management </a:t>
            </a:r>
            <a:r>
              <a:rPr sz="1800" spc="-10">
                <a:latin typeface="Calibri"/>
                <a:cs typeface="Calibri"/>
              </a:rPr>
              <a:t>at </a:t>
            </a:r>
            <a:r>
              <a:rPr sz="1800" spc="-5">
                <a:latin typeface="Calibri"/>
                <a:cs typeface="Calibri"/>
              </a:rPr>
              <a:t>the </a:t>
            </a:r>
            <a:r>
              <a:rPr sz="1800" spc="-10">
                <a:latin typeface="Calibri"/>
                <a:cs typeface="Calibri"/>
              </a:rPr>
              <a:t>local  </a:t>
            </a:r>
            <a:r>
              <a:rPr sz="1800" spc="-5">
                <a:latin typeface="Calibri"/>
                <a:cs typeface="Calibri"/>
              </a:rPr>
              <a:t>level, including enhanced </a:t>
            </a:r>
            <a:r>
              <a:rPr sz="1800" spc="-15">
                <a:latin typeface="Calibri"/>
                <a:cs typeface="Calibri"/>
              </a:rPr>
              <a:t>care</a:t>
            </a:r>
            <a:r>
              <a:rPr sz="1800" spc="80">
                <a:latin typeface="Calibri"/>
                <a:cs typeface="Calibri"/>
              </a:rPr>
              <a:t> </a:t>
            </a:r>
            <a:r>
              <a:rPr sz="1800" spc="-5">
                <a:latin typeface="Calibri"/>
                <a:cs typeface="Calibri"/>
              </a:rPr>
              <a:t>management</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45"/>
              </a:spcBef>
            </a:pPr>
            <a:endParaRPr sz="2150">
              <a:latin typeface="Times New Roman"/>
              <a:cs typeface="Times New Roman"/>
            </a:endParaRPr>
          </a:p>
          <a:p>
            <a:pPr marL="12700" marR="111125">
              <a:lnSpc>
                <a:spcPct val="100000"/>
              </a:lnSpc>
            </a:pPr>
            <a:r>
              <a:rPr sz="1800" spc="-5">
                <a:latin typeface="Calibri"/>
                <a:cs typeface="Calibri"/>
              </a:rPr>
              <a:t>Design </a:t>
            </a:r>
            <a:r>
              <a:rPr sz="1800" spc="-10">
                <a:latin typeface="Calibri"/>
                <a:cs typeface="Calibri"/>
              </a:rPr>
              <a:t>work </a:t>
            </a:r>
            <a:r>
              <a:rPr sz="1800" spc="-5">
                <a:latin typeface="Calibri"/>
                <a:cs typeface="Calibri"/>
              </a:rPr>
              <a:t>on how AMHs will </a:t>
            </a:r>
            <a:r>
              <a:rPr sz="1800" spc="-10">
                <a:latin typeface="Calibri"/>
                <a:cs typeface="Calibri"/>
              </a:rPr>
              <a:t>work </a:t>
            </a:r>
            <a:r>
              <a:rPr sz="1800" spc="-5">
                <a:latin typeface="Calibri"/>
                <a:cs typeface="Calibri"/>
              </a:rPr>
              <a:t>within the </a:t>
            </a:r>
            <a:r>
              <a:rPr sz="1800" spc="-25">
                <a:latin typeface="Calibri"/>
                <a:cs typeface="Calibri"/>
              </a:rPr>
              <a:t>Tailored </a:t>
            </a:r>
            <a:r>
              <a:rPr sz="1800" spc="-5">
                <a:latin typeface="Calibri"/>
                <a:cs typeface="Calibri"/>
              </a:rPr>
              <a:t>Plan </a:t>
            </a:r>
            <a:r>
              <a:rPr sz="1800" spc="-15">
                <a:latin typeface="Calibri"/>
                <a:cs typeface="Calibri"/>
              </a:rPr>
              <a:t>context </a:t>
            </a:r>
            <a:r>
              <a:rPr sz="1800" spc="-5">
                <a:latin typeface="Calibri"/>
                <a:cs typeface="Calibri"/>
              </a:rPr>
              <a:t>is just </a:t>
            </a:r>
            <a:r>
              <a:rPr sz="1800">
                <a:latin typeface="Calibri"/>
                <a:cs typeface="Calibri"/>
              </a:rPr>
              <a:t>beginning,  but </a:t>
            </a:r>
            <a:r>
              <a:rPr sz="1800" spc="-5">
                <a:latin typeface="Calibri"/>
                <a:cs typeface="Calibri"/>
              </a:rPr>
              <a:t>will aim </a:t>
            </a:r>
            <a:r>
              <a:rPr sz="1800" spc="-10">
                <a:latin typeface="Calibri"/>
                <a:cs typeface="Calibri"/>
              </a:rPr>
              <a:t>to </a:t>
            </a:r>
            <a:r>
              <a:rPr sz="1800" spc="-5">
                <a:latin typeface="Calibri"/>
                <a:cs typeface="Calibri"/>
              </a:rPr>
              <a:t>align with the principles of </a:t>
            </a:r>
            <a:r>
              <a:rPr sz="1800" spc="-15">
                <a:latin typeface="Calibri"/>
                <a:cs typeface="Calibri"/>
              </a:rPr>
              <a:t>integration </a:t>
            </a:r>
            <a:r>
              <a:rPr sz="1800">
                <a:latin typeface="Calibri"/>
                <a:cs typeface="Calibri"/>
              </a:rPr>
              <a:t>and </a:t>
            </a:r>
            <a:r>
              <a:rPr sz="1800" spc="-5">
                <a:latin typeface="Calibri"/>
                <a:cs typeface="Calibri"/>
              </a:rPr>
              <a:t>with the AMH </a:t>
            </a:r>
            <a:r>
              <a:rPr sz="1800" spc="-15">
                <a:latin typeface="Calibri"/>
                <a:cs typeface="Calibri"/>
              </a:rPr>
              <a:t>program  </a:t>
            </a:r>
            <a:r>
              <a:rPr sz="1800" spc="-5">
                <a:latin typeface="Calibri"/>
                <a:cs typeface="Calibri"/>
              </a:rPr>
              <a:t>launching alongside </a:t>
            </a:r>
            <a:r>
              <a:rPr sz="1800" spc="-10">
                <a:latin typeface="Calibri"/>
                <a:cs typeface="Calibri"/>
              </a:rPr>
              <a:t>Standard</a:t>
            </a:r>
            <a:r>
              <a:rPr sz="1800" spc="45">
                <a:latin typeface="Calibri"/>
                <a:cs typeface="Calibri"/>
              </a:rPr>
              <a:t> </a:t>
            </a:r>
            <a:r>
              <a:rPr sz="1800" spc="-5">
                <a:latin typeface="Calibri"/>
                <a:cs typeface="Calibri"/>
              </a:rPr>
              <a:t>Plans</a:t>
            </a:r>
            <a:endParaRPr sz="1800">
              <a:latin typeface="Calibri"/>
              <a:cs typeface="Calibri"/>
            </a:endParaRPr>
          </a:p>
          <a:p>
            <a:pPr marL="25400" marR="3494404">
              <a:lnSpc>
                <a:spcPct val="100000"/>
              </a:lnSpc>
              <a:spcBef>
                <a:spcPts val="1595"/>
              </a:spcBef>
            </a:pPr>
            <a:r>
              <a:rPr sz="1800" spc="-10">
                <a:latin typeface="Calibri"/>
                <a:cs typeface="Calibri"/>
              </a:rPr>
              <a:t>More information </a:t>
            </a:r>
            <a:r>
              <a:rPr sz="1800" spc="-5">
                <a:latin typeface="Calibri"/>
                <a:cs typeface="Calibri"/>
              </a:rPr>
              <a:t>on AMHs is </a:t>
            </a:r>
            <a:r>
              <a:rPr sz="1800" spc="-10">
                <a:latin typeface="Calibri"/>
                <a:cs typeface="Calibri"/>
              </a:rPr>
              <a:t>available </a:t>
            </a:r>
            <a:r>
              <a:rPr sz="1800" spc="-5">
                <a:latin typeface="Calibri"/>
                <a:cs typeface="Calibri"/>
              </a:rPr>
              <a:t>in </a:t>
            </a:r>
            <a:r>
              <a:rPr sz="1800">
                <a:latin typeface="Calibri"/>
                <a:cs typeface="Calibri"/>
              </a:rPr>
              <a:t>a </a:t>
            </a:r>
            <a:r>
              <a:rPr sz="1800" spc="-5">
                <a:latin typeface="Calibri"/>
                <a:cs typeface="Calibri"/>
              </a:rPr>
              <a:t>series  of </a:t>
            </a:r>
            <a:r>
              <a:rPr sz="1800" spc="-10">
                <a:latin typeface="Calibri"/>
                <a:cs typeface="Calibri"/>
              </a:rPr>
              <a:t>webinars </a:t>
            </a:r>
            <a:r>
              <a:rPr sz="1800">
                <a:latin typeface="Calibri"/>
                <a:cs typeface="Calibri"/>
              </a:rPr>
              <a:t>and </a:t>
            </a:r>
            <a:r>
              <a:rPr sz="1800" spc="-10">
                <a:latin typeface="Calibri"/>
                <a:cs typeface="Calibri"/>
              </a:rPr>
              <a:t>materials available </a:t>
            </a:r>
            <a:r>
              <a:rPr sz="1800" spc="-5">
                <a:latin typeface="Calibri"/>
                <a:cs typeface="Calibri"/>
              </a:rPr>
              <a:t>online</a:t>
            </a:r>
            <a:r>
              <a:rPr sz="1800" spc="95">
                <a:latin typeface="Calibri"/>
                <a:cs typeface="Calibri"/>
              </a:rPr>
              <a:t> </a:t>
            </a:r>
            <a:r>
              <a:rPr sz="1800" spc="-10">
                <a:latin typeface="Calibri"/>
                <a:cs typeface="Calibri"/>
              </a:rPr>
              <a:t>at:</a:t>
            </a:r>
            <a:endParaRPr sz="1800">
              <a:latin typeface="Calibri"/>
              <a:cs typeface="Calibri"/>
            </a:endParaRPr>
          </a:p>
          <a:p>
            <a:pPr marL="25400">
              <a:lnSpc>
                <a:spcPct val="100000"/>
              </a:lnSpc>
              <a:spcBef>
                <a:spcPts val="1190"/>
              </a:spcBef>
            </a:pPr>
            <a:r>
              <a:rPr sz="2100" u="heavy" spc="-10">
                <a:solidFill>
                  <a:srgbClr val="52849C"/>
                </a:solidFill>
                <a:uFill>
                  <a:solidFill>
                    <a:srgbClr val="52849C"/>
                  </a:solidFill>
                </a:uFill>
                <a:latin typeface="Calibri"/>
                <a:cs typeface="Calibri"/>
                <a:hlinkClick r:id="rId7"/>
              </a:rPr>
              <a:t>https://medicaid.ncdhhs.gov/amh-training</a:t>
            </a:r>
            <a:endParaRPr sz="2100">
              <a:latin typeface="Calibri"/>
              <a:cs typeface="Calibri"/>
            </a:endParaRPr>
          </a:p>
        </p:txBody>
      </p:sp>
      <p:sp>
        <p:nvSpPr>
          <p:cNvPr id="17" name="object 17"/>
          <p:cNvSpPr txBox="1">
            <a:spLocks noGrp="1"/>
          </p:cNvSpPr>
          <p:nvPr>
            <p:ph type="sldNum" sz="quarter" idx="7"/>
          </p:nvPr>
        </p:nvSpPr>
        <p:spPr>
          <a:xfrm>
            <a:off x="8624823" y="6650757"/>
            <a:ext cx="179070" cy="152400"/>
          </a:xfrm>
          <a:prstGeom prst="rect">
            <a:avLst/>
          </a:prstGeom>
        </p:spPr>
        <p:txBody>
          <a:bodyPr vert="horz" wrap="square" lIns="0" tIns="0" rIns="0" bIns="0" rtlCol="0">
            <a:spAutoFit/>
          </a:bodyPr>
          <a:lstStyle>
            <a:defPPr>
              <a:defRPr lang="en-US"/>
            </a:defPPr>
            <a:lvl1pPr marL="0" algn="l" defTabSz="914400" rtl="0" eaLnBrk="1" latinLnBrk="0" hangingPunct="1">
              <a:defRPr sz="1000" b="1" i="0" kern="1200">
                <a:solidFill>
                  <a:schemeClr val="tx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lnSpc>
                <a:spcPts val="1045"/>
              </a:lnSpc>
            </a:pPr>
            <a:fld id="{81D60167-4931-47E6-BA6A-407CBD079E47}" type="slidenum">
              <a:rPr lang="en-US" spc="-5" smtClean="0"/>
              <a:pPr marL="25400">
                <a:lnSpc>
                  <a:spcPts val="1045"/>
                </a:lnSpc>
              </a:pPr>
              <a:t>29</a:t>
            </a:fld>
            <a:endParaRPr spc="-5"/>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231FC0-B4E0-4AD6-AED1-56286ED74B44}"/>
              </a:ext>
            </a:extLst>
          </p:cNvPr>
          <p:cNvSpPr>
            <a:spLocks noGrp="1"/>
          </p:cNvSpPr>
          <p:nvPr>
            <p:ph type="sldNum" sz="quarter" idx="12"/>
          </p:nvPr>
        </p:nvSpPr>
        <p:spPr/>
        <p:txBody>
          <a:bodyPr/>
          <a:lstStyle/>
          <a:p>
            <a:fld id="{401CF334-2D5C-4859-84A6-CA7E6E43FAEB}" type="slidenum">
              <a:rPr lang="en-US" smtClean="0"/>
              <a:t>3</a:t>
            </a:fld>
            <a:endParaRPr lang="en-US" dirty="0"/>
          </a:p>
        </p:txBody>
      </p:sp>
      <p:sp>
        <p:nvSpPr>
          <p:cNvPr id="3" name="Content Placeholder 2">
            <a:extLst>
              <a:ext uri="{FF2B5EF4-FFF2-40B4-BE49-F238E27FC236}">
                <a16:creationId xmlns:a16="http://schemas.microsoft.com/office/drawing/2014/main" id="{93F90DFC-3353-44C2-8B6A-BCC415A9FF71}"/>
              </a:ext>
            </a:extLst>
          </p:cNvPr>
          <p:cNvSpPr>
            <a:spLocks noGrp="1"/>
          </p:cNvSpPr>
          <p:nvPr>
            <p:ph idx="1"/>
          </p:nvPr>
        </p:nvSpPr>
        <p:spPr/>
        <p:txBody>
          <a:bodyPr/>
          <a:lstStyle/>
          <a:p>
            <a:r>
              <a:rPr lang="en-US" dirty="0"/>
              <a:t>The status of IDD services and supports</a:t>
            </a:r>
          </a:p>
          <a:p>
            <a:r>
              <a:rPr lang="en-US" dirty="0"/>
              <a:t>Samantha R decision</a:t>
            </a:r>
          </a:p>
          <a:p>
            <a:r>
              <a:rPr lang="en-US" dirty="0"/>
              <a:t>Medicaid Overview and Medicaid Transformation</a:t>
            </a:r>
          </a:p>
          <a:p>
            <a:r>
              <a:rPr lang="en-US" dirty="0"/>
              <a:t>Budgets: State and Federal</a:t>
            </a:r>
          </a:p>
          <a:p>
            <a:r>
              <a:rPr lang="en-US" dirty="0"/>
              <a:t>NC Voting Law Changes</a:t>
            </a:r>
          </a:p>
          <a:p>
            <a:r>
              <a:rPr lang="en-US" dirty="0"/>
              <a:t>US Census </a:t>
            </a:r>
          </a:p>
          <a:p>
            <a:r>
              <a:rPr lang="en-US" dirty="0"/>
              <a:t>Advocating</a:t>
            </a:r>
          </a:p>
          <a:p>
            <a:endParaRPr lang="en-US" dirty="0"/>
          </a:p>
          <a:p>
            <a:endParaRPr lang="en-US" dirty="0"/>
          </a:p>
          <a:p>
            <a:endParaRPr lang="en-US" dirty="0"/>
          </a:p>
          <a:p>
            <a:endParaRPr lang="en-US" dirty="0"/>
          </a:p>
        </p:txBody>
      </p:sp>
      <p:sp>
        <p:nvSpPr>
          <p:cNvPr id="4" name="Title 3">
            <a:extLst>
              <a:ext uri="{FF2B5EF4-FFF2-40B4-BE49-F238E27FC236}">
                <a16:creationId xmlns:a16="http://schemas.microsoft.com/office/drawing/2014/main" id="{2DDD4344-58A6-454E-B2DB-9E5F92509BBC}"/>
              </a:ext>
            </a:extLst>
          </p:cNvPr>
          <p:cNvSpPr>
            <a:spLocks noGrp="1"/>
          </p:cNvSpPr>
          <p:nvPr>
            <p:ph type="title"/>
          </p:nvPr>
        </p:nvSpPr>
        <p:spPr/>
        <p:txBody>
          <a:bodyPr/>
          <a:lstStyle/>
          <a:p>
            <a:r>
              <a:rPr lang="en-US" dirty="0"/>
              <a:t>Tonight’s Outline</a:t>
            </a:r>
          </a:p>
        </p:txBody>
      </p:sp>
      <p:pic>
        <p:nvPicPr>
          <p:cNvPr id="5" name="Picture 4">
            <a:extLst>
              <a:ext uri="{FF2B5EF4-FFF2-40B4-BE49-F238E27FC236}">
                <a16:creationId xmlns:a16="http://schemas.microsoft.com/office/drawing/2014/main" id="{8D173A8D-D603-43F1-B199-1A6B9D6EB420}"/>
              </a:ext>
            </a:extLst>
          </p:cNvPr>
          <p:cNvPicPr>
            <a:picLocks noChangeAspect="1"/>
          </p:cNvPicPr>
          <p:nvPr/>
        </p:nvPicPr>
        <p:blipFill>
          <a:blip r:embed="rId3"/>
          <a:stretch>
            <a:fillRect/>
          </a:stretch>
        </p:blipFill>
        <p:spPr>
          <a:xfrm>
            <a:off x="4572000" y="4001135"/>
            <a:ext cx="2571750" cy="1771650"/>
          </a:xfrm>
          <a:prstGeom prst="rect">
            <a:avLst/>
          </a:prstGeom>
        </p:spPr>
      </p:pic>
    </p:spTree>
    <p:extLst>
      <p:ext uri="{BB962C8B-B14F-4D97-AF65-F5344CB8AC3E}">
        <p14:creationId xmlns:p14="http://schemas.microsoft.com/office/powerpoint/2010/main" val="32972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3133C-1783-4386-9AEF-1FA568CF5A95}"/>
              </a:ext>
            </a:extLst>
          </p:cNvPr>
          <p:cNvSpPr>
            <a:spLocks noGrp="1"/>
          </p:cNvSpPr>
          <p:nvPr>
            <p:ph type="sldNum" sz="quarter" idx="12"/>
          </p:nvPr>
        </p:nvSpPr>
        <p:spPr/>
        <p:txBody>
          <a:bodyPr/>
          <a:lstStyle/>
          <a:p>
            <a:fld id="{401CF334-2D5C-4859-84A6-CA7E6E43FAEB}" type="slidenum">
              <a:rPr lang="en-US" smtClean="0"/>
              <a:t>30</a:t>
            </a:fld>
            <a:endParaRPr lang="en-US" dirty="0"/>
          </a:p>
        </p:txBody>
      </p:sp>
      <p:sp>
        <p:nvSpPr>
          <p:cNvPr id="3" name="Content Placeholder 2">
            <a:extLst>
              <a:ext uri="{FF2B5EF4-FFF2-40B4-BE49-F238E27FC236}">
                <a16:creationId xmlns:a16="http://schemas.microsoft.com/office/drawing/2014/main" id="{42AFDE6A-25AF-4D61-A2DA-D06098656082}"/>
              </a:ext>
            </a:extLst>
          </p:cNvPr>
          <p:cNvSpPr>
            <a:spLocks noGrp="1"/>
          </p:cNvSpPr>
          <p:nvPr>
            <p:ph idx="1"/>
          </p:nvPr>
        </p:nvSpPr>
        <p:spPr>
          <a:xfrm>
            <a:off x="457200" y="2150269"/>
            <a:ext cx="8229600" cy="4424267"/>
          </a:xfrm>
        </p:spPr>
        <p:txBody>
          <a:bodyPr>
            <a:normAutofit/>
          </a:bodyPr>
          <a:lstStyle/>
          <a:p>
            <a:r>
              <a:rPr lang="en-US" dirty="0"/>
              <a:t>2019 SP Plans were selected, recipients were assigned, and enrollment letters started to go out… However, </a:t>
            </a:r>
            <a:r>
              <a:rPr lang="en-US" b="1" i="1" dirty="0"/>
              <a:t>Transformation has been delayed until budget impasse has been resolved or the legislature passes $.</a:t>
            </a:r>
          </a:p>
          <a:p>
            <a:r>
              <a:rPr lang="en-US" dirty="0"/>
              <a:t>RFA for Tailored plan is out and moving forward. </a:t>
            </a:r>
          </a:p>
          <a:p>
            <a:r>
              <a:rPr lang="en-US" dirty="0"/>
              <a:t>The next phase would include (if funds are available): </a:t>
            </a:r>
          </a:p>
          <a:p>
            <a:pPr lvl="1"/>
            <a:r>
              <a:rPr lang="en-US" dirty="0"/>
              <a:t>Enrollment would re-start and enrollment letters re-sent</a:t>
            </a:r>
          </a:p>
          <a:p>
            <a:pPr lvl="1"/>
            <a:r>
              <a:rPr lang="en-US" dirty="0"/>
              <a:t>Medicaid Managed Care SP will start in Phase 1 regions</a:t>
            </a:r>
          </a:p>
          <a:p>
            <a:pPr lvl="1"/>
            <a:r>
              <a:rPr lang="en-US" dirty="0"/>
              <a:t>Medicaid Managed Care will start in the Phase 2 regions and will be available across the state. </a:t>
            </a:r>
          </a:p>
          <a:p>
            <a:r>
              <a:rPr lang="en-US" b="1" dirty="0"/>
              <a:t>One year after Standard Plan implementation, Tailored plans will be implemented by LME/MCOs qualified to run them (</a:t>
            </a:r>
            <a:r>
              <a:rPr lang="en-US" b="1" i="1" dirty="0"/>
              <a:t>per current legislation</a:t>
            </a:r>
            <a:r>
              <a:rPr lang="en-US" b="1" dirty="0"/>
              <a:t>)</a:t>
            </a:r>
          </a:p>
          <a:p>
            <a:r>
              <a:rPr lang="en-US" dirty="0"/>
              <a:t>Four years after that, (</a:t>
            </a:r>
            <a:r>
              <a:rPr lang="en-US" i="1" dirty="0"/>
              <a:t>per current legislation</a:t>
            </a:r>
            <a:r>
              <a:rPr lang="en-US" dirty="0"/>
              <a:t>) TP’s out to bid </a:t>
            </a:r>
          </a:p>
          <a:p>
            <a:pPr marL="82296" indent="0">
              <a:buNone/>
            </a:pPr>
            <a:endParaRPr lang="en-US" dirty="0"/>
          </a:p>
        </p:txBody>
      </p:sp>
      <p:sp>
        <p:nvSpPr>
          <p:cNvPr id="4" name="Title 3">
            <a:extLst>
              <a:ext uri="{FF2B5EF4-FFF2-40B4-BE49-F238E27FC236}">
                <a16:creationId xmlns:a16="http://schemas.microsoft.com/office/drawing/2014/main" id="{5FB0C9FC-C8D8-42D3-8926-2564BC65E363}"/>
              </a:ext>
            </a:extLst>
          </p:cNvPr>
          <p:cNvSpPr>
            <a:spLocks noGrp="1"/>
          </p:cNvSpPr>
          <p:nvPr>
            <p:ph type="title"/>
          </p:nvPr>
        </p:nvSpPr>
        <p:spPr/>
        <p:txBody>
          <a:bodyPr/>
          <a:lstStyle/>
          <a:p>
            <a:r>
              <a:rPr lang="en-US" dirty="0"/>
              <a:t>When is this all happening?</a:t>
            </a:r>
          </a:p>
        </p:txBody>
      </p:sp>
    </p:spTree>
    <p:extLst>
      <p:ext uri="{BB962C8B-B14F-4D97-AF65-F5344CB8AC3E}">
        <p14:creationId xmlns:p14="http://schemas.microsoft.com/office/powerpoint/2010/main" val="244412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845337-E5DE-439B-8DDE-FC29919A965C}"/>
              </a:ext>
            </a:extLst>
          </p:cNvPr>
          <p:cNvSpPr>
            <a:spLocks noGrp="1"/>
          </p:cNvSpPr>
          <p:nvPr>
            <p:ph type="sldNum" sz="quarter" idx="12"/>
          </p:nvPr>
        </p:nvSpPr>
        <p:spPr/>
        <p:txBody>
          <a:bodyPr/>
          <a:lstStyle/>
          <a:p>
            <a:fld id="{401CF334-2D5C-4859-84A6-CA7E6E43FAEB}" type="slidenum">
              <a:rPr lang="en-US" smtClean="0"/>
              <a:t>31</a:t>
            </a:fld>
            <a:endParaRPr lang="en-US" dirty="0"/>
          </a:p>
        </p:txBody>
      </p:sp>
      <p:sp>
        <p:nvSpPr>
          <p:cNvPr id="3" name="Content Placeholder 2">
            <a:extLst>
              <a:ext uri="{FF2B5EF4-FFF2-40B4-BE49-F238E27FC236}">
                <a16:creationId xmlns:a16="http://schemas.microsoft.com/office/drawing/2014/main" id="{CA6D4A5F-B72F-48C6-B10C-30719AFD897E}"/>
              </a:ext>
            </a:extLst>
          </p:cNvPr>
          <p:cNvSpPr>
            <a:spLocks noGrp="1"/>
          </p:cNvSpPr>
          <p:nvPr>
            <p:ph idx="1"/>
          </p:nvPr>
        </p:nvSpPr>
        <p:spPr/>
        <p:txBody>
          <a:bodyPr/>
          <a:lstStyle/>
          <a:p>
            <a:r>
              <a:rPr lang="en-US" dirty="0"/>
              <a:t>Two year NC state budget was not passed into law</a:t>
            </a:r>
          </a:p>
          <a:p>
            <a:pPr lvl="1"/>
            <a:r>
              <a:rPr lang="en-US" dirty="0"/>
              <a:t>Governor vetoed budget that NCGA passed</a:t>
            </a:r>
          </a:p>
          <a:p>
            <a:pPr lvl="1"/>
            <a:r>
              <a:rPr lang="en-US" dirty="0"/>
              <a:t>House overrode veto, Senate needs one D to vote with Rs to override</a:t>
            </a:r>
          </a:p>
          <a:p>
            <a:pPr lvl="1"/>
            <a:r>
              <a:rPr lang="en-US" dirty="0"/>
              <a:t>NC is operating under a continuing budget; law allows for current budget to stay in place unless over budget</a:t>
            </a:r>
          </a:p>
          <a:p>
            <a:r>
              <a:rPr lang="en-US" dirty="0"/>
              <a:t>Budget that was passed has some good things, but also problems</a:t>
            </a:r>
          </a:p>
          <a:p>
            <a:r>
              <a:rPr lang="en-US" dirty="0"/>
              <a:t>People with IDD needs going unaddressed: waitlists, not enough support staff, uninsured/underinsured, no state funded services, special education funding formulas not fixed, lack of education services</a:t>
            </a:r>
          </a:p>
          <a:p>
            <a:r>
              <a:rPr lang="en-US" dirty="0"/>
              <a:t>Lack of budget is preventing Medicaid Transformation</a:t>
            </a:r>
          </a:p>
          <a:p>
            <a:endParaRPr lang="en-US" dirty="0"/>
          </a:p>
        </p:txBody>
      </p:sp>
      <p:sp>
        <p:nvSpPr>
          <p:cNvPr id="4" name="Title 3">
            <a:extLst>
              <a:ext uri="{FF2B5EF4-FFF2-40B4-BE49-F238E27FC236}">
                <a16:creationId xmlns:a16="http://schemas.microsoft.com/office/drawing/2014/main" id="{B4DA7608-D170-41BB-A2D2-52D784C85D21}"/>
              </a:ext>
            </a:extLst>
          </p:cNvPr>
          <p:cNvSpPr>
            <a:spLocks noGrp="1"/>
          </p:cNvSpPr>
          <p:nvPr>
            <p:ph type="title"/>
          </p:nvPr>
        </p:nvSpPr>
        <p:spPr/>
        <p:txBody>
          <a:bodyPr/>
          <a:lstStyle/>
          <a:p>
            <a:r>
              <a:rPr lang="en-US" dirty="0"/>
              <a:t>NC State Budget</a:t>
            </a:r>
          </a:p>
        </p:txBody>
      </p:sp>
      <p:pic>
        <p:nvPicPr>
          <p:cNvPr id="5" name="Picture 4">
            <a:extLst>
              <a:ext uri="{FF2B5EF4-FFF2-40B4-BE49-F238E27FC236}">
                <a16:creationId xmlns:a16="http://schemas.microsoft.com/office/drawing/2014/main" id="{995BE69A-1209-4434-8FE6-DC957AFBA349}"/>
              </a:ext>
            </a:extLst>
          </p:cNvPr>
          <p:cNvPicPr>
            <a:picLocks noChangeAspect="1"/>
          </p:cNvPicPr>
          <p:nvPr/>
        </p:nvPicPr>
        <p:blipFill>
          <a:blip r:embed="rId3"/>
          <a:stretch>
            <a:fillRect/>
          </a:stretch>
        </p:blipFill>
        <p:spPr>
          <a:xfrm>
            <a:off x="6372357" y="991394"/>
            <a:ext cx="2462736" cy="1844675"/>
          </a:xfrm>
          <a:prstGeom prst="rect">
            <a:avLst/>
          </a:prstGeom>
        </p:spPr>
      </p:pic>
    </p:spTree>
    <p:extLst>
      <p:ext uri="{BB962C8B-B14F-4D97-AF65-F5344CB8AC3E}">
        <p14:creationId xmlns:p14="http://schemas.microsoft.com/office/powerpoint/2010/main" val="132156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3DE8B0-B8C1-4763-8FE9-F6173A2A4870}"/>
              </a:ext>
            </a:extLst>
          </p:cNvPr>
          <p:cNvSpPr>
            <a:spLocks noGrp="1"/>
          </p:cNvSpPr>
          <p:nvPr>
            <p:ph type="sldNum" sz="quarter" idx="12"/>
          </p:nvPr>
        </p:nvSpPr>
        <p:spPr/>
        <p:txBody>
          <a:bodyPr/>
          <a:lstStyle/>
          <a:p>
            <a:fld id="{401CF334-2D5C-4859-84A6-CA7E6E43FAEB}" type="slidenum">
              <a:rPr lang="en-US" smtClean="0"/>
              <a:t>32</a:t>
            </a:fld>
            <a:endParaRPr lang="en-US" dirty="0"/>
          </a:p>
        </p:txBody>
      </p:sp>
      <p:sp>
        <p:nvSpPr>
          <p:cNvPr id="3" name="Content Placeholder 2">
            <a:extLst>
              <a:ext uri="{FF2B5EF4-FFF2-40B4-BE49-F238E27FC236}">
                <a16:creationId xmlns:a16="http://schemas.microsoft.com/office/drawing/2014/main" id="{22606F4E-9ACE-46B9-BEAE-9738FC0ECC39}"/>
              </a:ext>
            </a:extLst>
          </p:cNvPr>
          <p:cNvSpPr>
            <a:spLocks noGrp="1"/>
          </p:cNvSpPr>
          <p:nvPr>
            <p:ph idx="1"/>
          </p:nvPr>
        </p:nvSpPr>
        <p:spPr>
          <a:xfrm>
            <a:off x="457200" y="2087479"/>
            <a:ext cx="8229600" cy="4487057"/>
          </a:xfrm>
        </p:spPr>
        <p:txBody>
          <a:bodyPr/>
          <a:lstStyle/>
          <a:p>
            <a:r>
              <a:rPr lang="en-US" dirty="0"/>
              <a:t>Congress passed spending bill end of last year: small increases, but mostly flat funding</a:t>
            </a:r>
          </a:p>
          <a:p>
            <a:r>
              <a:rPr lang="en-US" dirty="0"/>
              <a:t>Presidential budget released recently recommends steep cuts to safety net and health programs like Medicaid, Medicare, and Social Security, SNAP, as well as autism specific funding for the CARES Act, supportive employment grants, CDC research.  </a:t>
            </a:r>
          </a:p>
          <a:p>
            <a:r>
              <a:rPr lang="en-US" dirty="0"/>
              <a:t>Opportunity to talk with Congress about importance of Social Security, Medicaid, Medicare, Food Stamps, etc. in the lives of people with disabilities </a:t>
            </a:r>
          </a:p>
          <a:p>
            <a:pPr marL="308610" lvl="1" indent="0">
              <a:buNone/>
            </a:pPr>
            <a:endParaRPr lang="en-US" dirty="0"/>
          </a:p>
        </p:txBody>
      </p:sp>
      <p:sp>
        <p:nvSpPr>
          <p:cNvPr id="4" name="Title 3">
            <a:extLst>
              <a:ext uri="{FF2B5EF4-FFF2-40B4-BE49-F238E27FC236}">
                <a16:creationId xmlns:a16="http://schemas.microsoft.com/office/drawing/2014/main" id="{E4D800A1-F7D9-4573-BB34-7C07E42EC020}"/>
              </a:ext>
            </a:extLst>
          </p:cNvPr>
          <p:cNvSpPr>
            <a:spLocks noGrp="1"/>
          </p:cNvSpPr>
          <p:nvPr>
            <p:ph type="title"/>
          </p:nvPr>
        </p:nvSpPr>
        <p:spPr/>
        <p:txBody>
          <a:bodyPr/>
          <a:lstStyle/>
          <a:p>
            <a:r>
              <a:rPr lang="en-US" dirty="0"/>
              <a:t>Federal Budget</a:t>
            </a:r>
          </a:p>
        </p:txBody>
      </p:sp>
      <p:pic>
        <p:nvPicPr>
          <p:cNvPr id="6" name="Picture 5" descr="A large white building&#10;&#10;Description automatically generated">
            <a:extLst>
              <a:ext uri="{FF2B5EF4-FFF2-40B4-BE49-F238E27FC236}">
                <a16:creationId xmlns:a16="http://schemas.microsoft.com/office/drawing/2014/main" id="{DE63A60B-84C4-41DC-90C9-2CF627039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721" y="5005787"/>
            <a:ext cx="2908723" cy="1506628"/>
          </a:xfrm>
          <a:prstGeom prst="rect">
            <a:avLst/>
          </a:prstGeom>
        </p:spPr>
      </p:pic>
    </p:spTree>
    <p:extLst>
      <p:ext uri="{BB962C8B-B14F-4D97-AF65-F5344CB8AC3E}">
        <p14:creationId xmlns:p14="http://schemas.microsoft.com/office/powerpoint/2010/main" val="15458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A2A086-1603-4666-9675-7DFD2D8B438F}"/>
              </a:ext>
            </a:extLst>
          </p:cNvPr>
          <p:cNvSpPr>
            <a:spLocks noGrp="1"/>
          </p:cNvSpPr>
          <p:nvPr>
            <p:ph type="sldNum" sz="quarter" idx="12"/>
          </p:nvPr>
        </p:nvSpPr>
        <p:spPr/>
        <p:txBody>
          <a:bodyPr/>
          <a:lstStyle/>
          <a:p>
            <a:fld id="{401CF334-2D5C-4859-84A6-CA7E6E43FAEB}" type="slidenum">
              <a:rPr lang="en-US" smtClean="0"/>
              <a:t>33</a:t>
            </a:fld>
            <a:endParaRPr lang="en-US" dirty="0"/>
          </a:p>
        </p:txBody>
      </p:sp>
      <p:sp>
        <p:nvSpPr>
          <p:cNvPr id="3" name="Content Placeholder 2">
            <a:extLst>
              <a:ext uri="{FF2B5EF4-FFF2-40B4-BE49-F238E27FC236}">
                <a16:creationId xmlns:a16="http://schemas.microsoft.com/office/drawing/2014/main" id="{0AAF1BAB-7BA7-45D9-842A-F2E613F261A3}"/>
              </a:ext>
            </a:extLst>
          </p:cNvPr>
          <p:cNvSpPr>
            <a:spLocks noGrp="1"/>
          </p:cNvSpPr>
          <p:nvPr>
            <p:ph idx="1"/>
          </p:nvPr>
        </p:nvSpPr>
        <p:spPr/>
        <p:txBody>
          <a:bodyPr/>
          <a:lstStyle/>
          <a:p>
            <a:r>
              <a:rPr lang="en-US" dirty="0"/>
              <a:t>HCBS Infrastructure Improvement Act</a:t>
            </a:r>
          </a:p>
          <a:p>
            <a:pPr marL="82296" indent="0">
              <a:buNone/>
            </a:pPr>
            <a:endParaRPr lang="en-US" dirty="0"/>
          </a:p>
          <a:p>
            <a:r>
              <a:rPr lang="en-US" dirty="0"/>
              <a:t>Bills to extend/modernize family leave/medical leave </a:t>
            </a:r>
          </a:p>
          <a:p>
            <a:pPr lvl="1"/>
            <a:r>
              <a:rPr lang="en-US" dirty="0"/>
              <a:t>Family Medical Leave Modernization Act (</a:t>
            </a:r>
            <a:r>
              <a:rPr lang="en-US" dirty="0">
                <a:hlinkClick r:id="rId2"/>
              </a:rPr>
              <a:t>HR 5456</a:t>
            </a:r>
            <a:r>
              <a:rPr lang="en-US" dirty="0"/>
              <a:t>) </a:t>
            </a:r>
          </a:p>
          <a:p>
            <a:pPr lvl="1"/>
            <a:r>
              <a:rPr lang="en-US" dirty="0"/>
              <a:t>FAMILY Act (</a:t>
            </a:r>
            <a:r>
              <a:rPr lang="en-US" dirty="0">
                <a:hlinkClick r:id="rId3"/>
              </a:rPr>
              <a:t>HR 1185</a:t>
            </a:r>
            <a:r>
              <a:rPr lang="en-US" dirty="0"/>
              <a:t>).</a:t>
            </a:r>
          </a:p>
          <a:p>
            <a:endParaRPr lang="en-US" dirty="0"/>
          </a:p>
          <a:p>
            <a:r>
              <a:rPr lang="en-US" dirty="0"/>
              <a:t>Attempts to block grant Medicaid continue</a:t>
            </a:r>
          </a:p>
          <a:p>
            <a:pPr lvl="1"/>
            <a:r>
              <a:rPr lang="en-US" dirty="0"/>
              <a:t>CMS now allowing flexibility in new adult coverage waivers </a:t>
            </a:r>
          </a:p>
          <a:p>
            <a:pPr lvl="1"/>
            <a:r>
              <a:rPr lang="en-US" dirty="0"/>
              <a:t>Some members of Congress opposed, House resolution passed</a:t>
            </a:r>
          </a:p>
          <a:p>
            <a:pPr marL="308610" lvl="1" indent="0">
              <a:buNone/>
            </a:pPr>
            <a:endParaRPr lang="en-US" dirty="0"/>
          </a:p>
          <a:p>
            <a:pPr marL="308610" lvl="1" indent="0">
              <a:buNone/>
            </a:pPr>
            <a:endParaRPr lang="en-US" dirty="0"/>
          </a:p>
          <a:p>
            <a:endParaRPr lang="en-US" dirty="0"/>
          </a:p>
        </p:txBody>
      </p:sp>
      <p:sp>
        <p:nvSpPr>
          <p:cNvPr id="4" name="Title 3">
            <a:extLst>
              <a:ext uri="{FF2B5EF4-FFF2-40B4-BE49-F238E27FC236}">
                <a16:creationId xmlns:a16="http://schemas.microsoft.com/office/drawing/2014/main" id="{C651EF78-AD10-49E1-A05B-8A42045B2B73}"/>
              </a:ext>
            </a:extLst>
          </p:cNvPr>
          <p:cNvSpPr>
            <a:spLocks noGrp="1"/>
          </p:cNvSpPr>
          <p:nvPr>
            <p:ph type="title"/>
          </p:nvPr>
        </p:nvSpPr>
        <p:spPr/>
        <p:txBody>
          <a:bodyPr/>
          <a:lstStyle/>
          <a:p>
            <a:r>
              <a:rPr lang="en-US" dirty="0"/>
              <a:t>Other Federal Bills and Issues</a:t>
            </a:r>
          </a:p>
        </p:txBody>
      </p:sp>
    </p:spTree>
    <p:extLst>
      <p:ext uri="{BB962C8B-B14F-4D97-AF65-F5344CB8AC3E}">
        <p14:creationId xmlns:p14="http://schemas.microsoft.com/office/powerpoint/2010/main" val="239116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C816E0-2D36-422B-AE26-86332D025C4F}"/>
              </a:ext>
            </a:extLst>
          </p:cNvPr>
          <p:cNvSpPr>
            <a:spLocks noGrp="1"/>
          </p:cNvSpPr>
          <p:nvPr>
            <p:ph type="sldNum" sz="quarter" idx="12"/>
          </p:nvPr>
        </p:nvSpPr>
        <p:spPr/>
        <p:txBody>
          <a:bodyPr/>
          <a:lstStyle/>
          <a:p>
            <a:fld id="{401CF334-2D5C-4859-84A6-CA7E6E43FAEB}" type="slidenum">
              <a:rPr lang="en-US" smtClean="0"/>
              <a:t>34</a:t>
            </a:fld>
            <a:endParaRPr lang="en-US" dirty="0"/>
          </a:p>
        </p:txBody>
      </p:sp>
      <p:sp>
        <p:nvSpPr>
          <p:cNvPr id="3" name="Content Placeholder 2">
            <a:extLst>
              <a:ext uri="{FF2B5EF4-FFF2-40B4-BE49-F238E27FC236}">
                <a16:creationId xmlns:a16="http://schemas.microsoft.com/office/drawing/2014/main" id="{9D8FC94D-BA8B-4CCB-B75E-F740A5D22054}"/>
              </a:ext>
            </a:extLst>
          </p:cNvPr>
          <p:cNvSpPr>
            <a:spLocks noGrp="1"/>
          </p:cNvSpPr>
          <p:nvPr>
            <p:ph idx="1"/>
          </p:nvPr>
        </p:nvSpPr>
        <p:spPr/>
        <p:txBody>
          <a:bodyPr/>
          <a:lstStyle/>
          <a:p>
            <a:r>
              <a:rPr lang="en-US" dirty="0"/>
              <a:t>Comments can be made on proposed rule limiting travel by air with service animals</a:t>
            </a:r>
          </a:p>
          <a:p>
            <a:pPr lvl="1"/>
            <a:r>
              <a:rPr lang="en-US" dirty="0">
                <a:hlinkClick r:id="rId2"/>
              </a:rPr>
              <a:t>https://www.regulations.gov/comment?D=DOT-OST-2018-0068-12959</a:t>
            </a:r>
            <a:endParaRPr lang="en-US" dirty="0"/>
          </a:p>
          <a:p>
            <a:pPr marL="308610" lvl="1" indent="0">
              <a:buNone/>
            </a:pPr>
            <a:endParaRPr lang="en-US" dirty="0"/>
          </a:p>
          <a:p>
            <a:r>
              <a:rPr lang="en-US" dirty="0"/>
              <a:t>ASA Ignite Newsletter – Updates on Federal Public Policy</a:t>
            </a:r>
          </a:p>
          <a:p>
            <a:pPr lvl="1"/>
            <a:r>
              <a:rPr lang="en-US" dirty="0">
                <a:hlinkClick r:id="rId3"/>
              </a:rPr>
              <a:t>https://www.autism-society.org/public-policy/</a:t>
            </a:r>
            <a:r>
              <a:rPr lang="en-US" dirty="0"/>
              <a:t> </a:t>
            </a:r>
          </a:p>
        </p:txBody>
      </p:sp>
      <p:sp>
        <p:nvSpPr>
          <p:cNvPr id="4" name="Title 3">
            <a:extLst>
              <a:ext uri="{FF2B5EF4-FFF2-40B4-BE49-F238E27FC236}">
                <a16:creationId xmlns:a16="http://schemas.microsoft.com/office/drawing/2014/main" id="{C6930821-FDD9-427C-8F35-174280BEF333}"/>
              </a:ext>
            </a:extLst>
          </p:cNvPr>
          <p:cNvSpPr>
            <a:spLocks noGrp="1"/>
          </p:cNvSpPr>
          <p:nvPr>
            <p:ph type="title"/>
          </p:nvPr>
        </p:nvSpPr>
        <p:spPr/>
        <p:txBody>
          <a:bodyPr/>
          <a:lstStyle/>
          <a:p>
            <a:r>
              <a:rPr lang="en-US" dirty="0"/>
              <a:t>Federal Rulings, Announcements</a:t>
            </a:r>
          </a:p>
        </p:txBody>
      </p:sp>
    </p:spTree>
    <p:extLst>
      <p:ext uri="{BB962C8B-B14F-4D97-AF65-F5344CB8AC3E}">
        <p14:creationId xmlns:p14="http://schemas.microsoft.com/office/powerpoint/2010/main" val="99377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635C7-1F79-4D83-B9DF-E5643CBC2649}"/>
              </a:ext>
            </a:extLst>
          </p:cNvPr>
          <p:cNvSpPr>
            <a:spLocks noGrp="1"/>
          </p:cNvSpPr>
          <p:nvPr>
            <p:ph type="sldNum" sz="quarter" idx="12"/>
          </p:nvPr>
        </p:nvSpPr>
        <p:spPr/>
        <p:txBody>
          <a:bodyPr/>
          <a:lstStyle/>
          <a:p>
            <a:fld id="{401CF334-2D5C-4859-84A6-CA7E6E43FAEB}" type="slidenum">
              <a:rPr lang="en-US" smtClean="0"/>
              <a:t>35</a:t>
            </a:fld>
            <a:endParaRPr lang="en-US" dirty="0"/>
          </a:p>
        </p:txBody>
      </p:sp>
      <p:pic>
        <p:nvPicPr>
          <p:cNvPr id="11" name="Content Placeholder 10" descr="A sign on a pole&#10;&#10;Description automatically generated">
            <a:extLst>
              <a:ext uri="{FF2B5EF4-FFF2-40B4-BE49-F238E27FC236}">
                <a16:creationId xmlns:a16="http://schemas.microsoft.com/office/drawing/2014/main" id="{4CEB3F4C-D05E-4FD1-8547-B5FF8EBD92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401094"/>
            <a:ext cx="4038600" cy="4038600"/>
          </a:xfrm>
        </p:spPr>
      </p:pic>
      <p:sp>
        <p:nvSpPr>
          <p:cNvPr id="4" name="Title 3">
            <a:extLst>
              <a:ext uri="{FF2B5EF4-FFF2-40B4-BE49-F238E27FC236}">
                <a16:creationId xmlns:a16="http://schemas.microsoft.com/office/drawing/2014/main" id="{0D6D410F-39B1-455E-9165-36E575384FAC}"/>
              </a:ext>
            </a:extLst>
          </p:cNvPr>
          <p:cNvSpPr>
            <a:spLocks noGrp="1"/>
          </p:cNvSpPr>
          <p:nvPr>
            <p:ph type="title"/>
          </p:nvPr>
        </p:nvSpPr>
        <p:spPr/>
        <p:txBody>
          <a:bodyPr/>
          <a:lstStyle/>
          <a:p>
            <a:r>
              <a:rPr lang="en-US" dirty="0"/>
              <a:t>NC Voting changes: No ID</a:t>
            </a:r>
          </a:p>
        </p:txBody>
      </p:sp>
      <p:sp>
        <p:nvSpPr>
          <p:cNvPr id="9" name="Content Placeholder 8">
            <a:extLst>
              <a:ext uri="{FF2B5EF4-FFF2-40B4-BE49-F238E27FC236}">
                <a16:creationId xmlns:a16="http://schemas.microsoft.com/office/drawing/2014/main" id="{64C99528-7486-415E-9C02-2276AC1C79A8}"/>
              </a:ext>
            </a:extLst>
          </p:cNvPr>
          <p:cNvSpPr>
            <a:spLocks noGrp="1"/>
          </p:cNvSpPr>
          <p:nvPr>
            <p:ph sz="half" idx="1"/>
          </p:nvPr>
        </p:nvSpPr>
        <p:spPr/>
        <p:txBody>
          <a:bodyPr>
            <a:normAutofit/>
          </a:bodyPr>
          <a:lstStyle/>
          <a:p>
            <a:r>
              <a:rPr lang="en-US" sz="2400" dirty="0"/>
              <a:t>Lawsuit has stopped implementation of voter ID in NC</a:t>
            </a:r>
          </a:p>
          <a:p>
            <a:r>
              <a:rPr lang="en-US" sz="2400" dirty="0"/>
              <a:t>No ID was needed  to vote in Primary in March</a:t>
            </a:r>
          </a:p>
          <a:p>
            <a:r>
              <a:rPr lang="en-US" sz="2400" dirty="0"/>
              <a:t>Unlikely to need ID to vote in General Election in November</a:t>
            </a:r>
          </a:p>
          <a:p>
            <a:r>
              <a:rPr lang="en-US" sz="2400" dirty="0"/>
              <a:t>www.ncsbe.gov</a:t>
            </a:r>
          </a:p>
        </p:txBody>
      </p:sp>
    </p:spTree>
    <p:extLst>
      <p:ext uri="{BB962C8B-B14F-4D97-AF65-F5344CB8AC3E}">
        <p14:creationId xmlns:p14="http://schemas.microsoft.com/office/powerpoint/2010/main" val="425464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0F077D-68B0-4E12-9B9C-D1C24763BB21}"/>
              </a:ext>
            </a:extLst>
          </p:cNvPr>
          <p:cNvSpPr>
            <a:spLocks noGrp="1"/>
          </p:cNvSpPr>
          <p:nvPr>
            <p:ph type="sldNum" sz="quarter" idx="12"/>
          </p:nvPr>
        </p:nvSpPr>
        <p:spPr/>
        <p:txBody>
          <a:bodyPr/>
          <a:lstStyle/>
          <a:p>
            <a:fld id="{401CF334-2D5C-4859-84A6-CA7E6E43FAEB}" type="slidenum">
              <a:rPr lang="en-US" smtClean="0"/>
              <a:t>36</a:t>
            </a:fld>
            <a:endParaRPr lang="en-US" dirty="0"/>
          </a:p>
        </p:txBody>
      </p:sp>
      <p:sp>
        <p:nvSpPr>
          <p:cNvPr id="3" name="Content Placeholder 2">
            <a:extLst>
              <a:ext uri="{FF2B5EF4-FFF2-40B4-BE49-F238E27FC236}">
                <a16:creationId xmlns:a16="http://schemas.microsoft.com/office/drawing/2014/main" id="{AF626B65-6FF4-480B-8097-F4D4D267BCB4}"/>
              </a:ext>
            </a:extLst>
          </p:cNvPr>
          <p:cNvSpPr>
            <a:spLocks noGrp="1"/>
          </p:cNvSpPr>
          <p:nvPr>
            <p:ph idx="1"/>
          </p:nvPr>
        </p:nvSpPr>
        <p:spPr/>
        <p:txBody>
          <a:bodyPr>
            <a:normAutofit/>
          </a:bodyPr>
          <a:lstStyle/>
          <a:p>
            <a:r>
              <a:rPr lang="en-US" dirty="0"/>
              <a:t>DRNC initiative Access the Vote NC </a:t>
            </a:r>
            <a:r>
              <a:rPr lang="en-US" dirty="0">
                <a:hlinkClick r:id="rId2"/>
              </a:rPr>
              <a:t>https://www.accessthevotenc.org/</a:t>
            </a:r>
            <a:endParaRPr lang="en-US" dirty="0"/>
          </a:p>
          <a:p>
            <a:pPr lvl="1"/>
            <a:r>
              <a:rPr lang="en-US" dirty="0"/>
              <a:t>Includes 2020 Voter Guide</a:t>
            </a:r>
          </a:p>
          <a:p>
            <a:r>
              <a:rPr lang="en-US" dirty="0"/>
              <a:t>Voters in congregate settings can request help voting from a local Multi-Partisan Assistance Team (MAT) through their local board of elections</a:t>
            </a:r>
          </a:p>
          <a:p>
            <a:pPr lvl="1"/>
            <a:r>
              <a:rPr lang="en-US" dirty="0"/>
              <a:t>Owners/staff of care homes, nursing homes, hospitals cannot assist directly in voting but can help facilitate the work of the MAT with their residents</a:t>
            </a:r>
          </a:p>
          <a:p>
            <a:r>
              <a:rPr lang="en-US" dirty="0"/>
              <a:t>You selections are your own, but voters can get help at the polls with filling out a ballot, just not from your employer or union</a:t>
            </a:r>
          </a:p>
          <a:p>
            <a:r>
              <a:rPr lang="en-US" dirty="0"/>
              <a:t>Voters with any condition can vote curbside</a:t>
            </a:r>
          </a:p>
          <a:p>
            <a:pPr lvl="1"/>
            <a:r>
              <a:rPr lang="en-US" dirty="0"/>
              <a:t>You do not have to show proof of disability</a:t>
            </a:r>
          </a:p>
          <a:p>
            <a:pPr marL="308610" lvl="1" indent="0">
              <a:buNone/>
            </a:pPr>
            <a:endParaRPr lang="en-US" dirty="0"/>
          </a:p>
        </p:txBody>
      </p:sp>
      <p:sp>
        <p:nvSpPr>
          <p:cNvPr id="4" name="Title 3">
            <a:extLst>
              <a:ext uri="{FF2B5EF4-FFF2-40B4-BE49-F238E27FC236}">
                <a16:creationId xmlns:a16="http://schemas.microsoft.com/office/drawing/2014/main" id="{BAD9F49D-8604-4948-ADA5-6B9D98AB11D9}"/>
              </a:ext>
            </a:extLst>
          </p:cNvPr>
          <p:cNvSpPr>
            <a:spLocks noGrp="1"/>
          </p:cNvSpPr>
          <p:nvPr>
            <p:ph type="title"/>
          </p:nvPr>
        </p:nvSpPr>
        <p:spPr/>
        <p:txBody>
          <a:bodyPr/>
          <a:lstStyle/>
          <a:p>
            <a:r>
              <a:rPr lang="en-US" dirty="0"/>
              <a:t>NC Voter Accessibility</a:t>
            </a:r>
          </a:p>
        </p:txBody>
      </p:sp>
    </p:spTree>
    <p:extLst>
      <p:ext uri="{BB962C8B-B14F-4D97-AF65-F5344CB8AC3E}">
        <p14:creationId xmlns:p14="http://schemas.microsoft.com/office/powerpoint/2010/main" val="263033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635C7-1F79-4D83-B9DF-E5643CBC2649}"/>
              </a:ext>
            </a:extLst>
          </p:cNvPr>
          <p:cNvSpPr>
            <a:spLocks noGrp="1"/>
          </p:cNvSpPr>
          <p:nvPr>
            <p:ph type="sldNum" sz="quarter" idx="12"/>
          </p:nvPr>
        </p:nvSpPr>
        <p:spPr/>
        <p:txBody>
          <a:bodyPr/>
          <a:lstStyle/>
          <a:p>
            <a:fld id="{401CF334-2D5C-4859-84A6-CA7E6E43FAEB}" type="slidenum">
              <a:rPr lang="en-US" smtClean="0"/>
              <a:t>37</a:t>
            </a:fld>
            <a:endParaRPr lang="en-US" dirty="0"/>
          </a:p>
        </p:txBody>
      </p:sp>
      <p:sp>
        <p:nvSpPr>
          <p:cNvPr id="3" name="Content Placeholder 2">
            <a:extLst>
              <a:ext uri="{FF2B5EF4-FFF2-40B4-BE49-F238E27FC236}">
                <a16:creationId xmlns:a16="http://schemas.microsoft.com/office/drawing/2014/main" id="{3861F827-D725-429B-9549-193FB97E57D5}"/>
              </a:ext>
            </a:extLst>
          </p:cNvPr>
          <p:cNvSpPr>
            <a:spLocks noGrp="1"/>
          </p:cNvSpPr>
          <p:nvPr>
            <p:ph idx="1"/>
          </p:nvPr>
        </p:nvSpPr>
        <p:spPr/>
        <p:txBody>
          <a:bodyPr/>
          <a:lstStyle/>
          <a:p>
            <a:r>
              <a:rPr lang="en-US" dirty="0"/>
              <a:t>Plan ahead to vote absentee</a:t>
            </a:r>
          </a:p>
          <a:p>
            <a:r>
              <a:rPr lang="en-US" dirty="0"/>
              <a:t>Absentee ballots must be requested by the voter or the voter’s “near relative”, including legal guardian</a:t>
            </a:r>
          </a:p>
          <a:p>
            <a:pPr lvl="1"/>
            <a:r>
              <a:rPr lang="en-US" dirty="0"/>
              <a:t>Near relative includes spouse, brother, sister, parent, grandparent, child, grandchild, mother-in-law, father-in-law, daughter-in-law, son-in-law, stepparent, or stepchild AND legal guardian</a:t>
            </a:r>
          </a:p>
          <a:p>
            <a:r>
              <a:rPr lang="en-US" dirty="0"/>
              <a:t>If absentee ballot is requested by someone other than the voter, that person must also provide their name and info on ballot before it is delivered</a:t>
            </a:r>
          </a:p>
          <a:p>
            <a:r>
              <a:rPr lang="en-US" dirty="0"/>
              <a:t>Ballots must be delivered by the voter or the voter’s near relative/guardian or US mail. </a:t>
            </a:r>
          </a:p>
          <a:p>
            <a:r>
              <a:rPr lang="en-US" dirty="0">
                <a:hlinkClick r:id="rId3"/>
              </a:rPr>
              <a:t>https://www.ncsbe.gov/Voting-Options/Absentee-Voting</a:t>
            </a:r>
            <a:endParaRPr lang="en-US" dirty="0"/>
          </a:p>
          <a:p>
            <a:endParaRPr lang="en-US" dirty="0"/>
          </a:p>
          <a:p>
            <a:endParaRPr lang="en-US" dirty="0"/>
          </a:p>
        </p:txBody>
      </p:sp>
      <p:sp>
        <p:nvSpPr>
          <p:cNvPr id="4" name="Title 3">
            <a:extLst>
              <a:ext uri="{FF2B5EF4-FFF2-40B4-BE49-F238E27FC236}">
                <a16:creationId xmlns:a16="http://schemas.microsoft.com/office/drawing/2014/main" id="{0D6D410F-39B1-455E-9165-36E575384FAC}"/>
              </a:ext>
            </a:extLst>
          </p:cNvPr>
          <p:cNvSpPr>
            <a:spLocks noGrp="1"/>
          </p:cNvSpPr>
          <p:nvPr>
            <p:ph type="title"/>
          </p:nvPr>
        </p:nvSpPr>
        <p:spPr/>
        <p:txBody>
          <a:bodyPr/>
          <a:lstStyle/>
          <a:p>
            <a:r>
              <a:rPr lang="en-US" dirty="0"/>
              <a:t>NC Voting changes: Absentee Voting Updates</a:t>
            </a:r>
          </a:p>
        </p:txBody>
      </p:sp>
    </p:spTree>
    <p:extLst>
      <p:ext uri="{BB962C8B-B14F-4D97-AF65-F5344CB8AC3E}">
        <p14:creationId xmlns:p14="http://schemas.microsoft.com/office/powerpoint/2010/main" val="11105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6385A6-8014-4656-A317-FAC6354F909A}"/>
              </a:ext>
            </a:extLst>
          </p:cNvPr>
          <p:cNvSpPr>
            <a:spLocks noGrp="1"/>
          </p:cNvSpPr>
          <p:nvPr>
            <p:ph type="sldNum" sz="quarter" idx="12"/>
          </p:nvPr>
        </p:nvSpPr>
        <p:spPr/>
        <p:txBody>
          <a:bodyPr/>
          <a:lstStyle/>
          <a:p>
            <a:fld id="{401CF334-2D5C-4859-84A6-CA7E6E43FAEB}" type="slidenum">
              <a:rPr lang="en-US" smtClean="0"/>
              <a:t>38</a:t>
            </a:fld>
            <a:endParaRPr lang="en-US" dirty="0"/>
          </a:p>
        </p:txBody>
      </p:sp>
      <p:sp>
        <p:nvSpPr>
          <p:cNvPr id="3" name="Content Placeholder 2">
            <a:extLst>
              <a:ext uri="{FF2B5EF4-FFF2-40B4-BE49-F238E27FC236}">
                <a16:creationId xmlns:a16="http://schemas.microsoft.com/office/drawing/2014/main" id="{0433B87D-BFFD-4059-A750-D986046E30A1}"/>
              </a:ext>
            </a:extLst>
          </p:cNvPr>
          <p:cNvSpPr>
            <a:spLocks noGrp="1"/>
          </p:cNvSpPr>
          <p:nvPr>
            <p:ph idx="1"/>
          </p:nvPr>
        </p:nvSpPr>
        <p:spPr/>
        <p:txBody>
          <a:bodyPr/>
          <a:lstStyle/>
          <a:p>
            <a:r>
              <a:rPr lang="en-US" dirty="0"/>
              <a:t>Counts entire population, citizen and non citizen</a:t>
            </a:r>
          </a:p>
          <a:p>
            <a:pPr marL="82296" indent="0">
              <a:buNone/>
            </a:pPr>
            <a:endParaRPr lang="en-US" dirty="0"/>
          </a:p>
          <a:p>
            <a:r>
              <a:rPr lang="en-US" dirty="0"/>
              <a:t>Fist time available online, will get postcard with info</a:t>
            </a:r>
          </a:p>
          <a:p>
            <a:endParaRPr lang="en-US" dirty="0"/>
          </a:p>
          <a:p>
            <a:r>
              <a:rPr lang="en-US" dirty="0"/>
              <a:t>Can also fill out via phone, paper mail in, in person with census worker</a:t>
            </a:r>
          </a:p>
          <a:p>
            <a:endParaRPr lang="en-US" dirty="0"/>
          </a:p>
          <a:p>
            <a:r>
              <a:rPr lang="en-US" dirty="0"/>
              <a:t>Is secure and info cannot be used against you </a:t>
            </a:r>
          </a:p>
          <a:p>
            <a:endParaRPr lang="en-US" dirty="0"/>
          </a:p>
          <a:p>
            <a:r>
              <a:rPr lang="en-US" dirty="0"/>
              <a:t>Determines distribution of your Federal tax dollars</a:t>
            </a:r>
          </a:p>
          <a:p>
            <a:pPr lvl="1"/>
            <a:r>
              <a:rPr lang="en-US" dirty="0"/>
              <a:t>Schools, roads, infrastructure, economic development, </a:t>
            </a:r>
            <a:r>
              <a:rPr lang="en-US" dirty="0" err="1"/>
              <a:t>Voc</a:t>
            </a:r>
            <a:r>
              <a:rPr lang="en-US" dirty="0"/>
              <a:t> Rehab, etc.</a:t>
            </a:r>
          </a:p>
          <a:p>
            <a:pPr lvl="1"/>
            <a:endParaRPr lang="en-US" dirty="0"/>
          </a:p>
          <a:p>
            <a:r>
              <a:rPr lang="en-US" dirty="0"/>
              <a:t>Could add another seat in Congress to NC – increased representation! </a:t>
            </a:r>
          </a:p>
          <a:p>
            <a:endParaRPr lang="en-US" dirty="0"/>
          </a:p>
          <a:p>
            <a:endParaRPr lang="en-US" dirty="0"/>
          </a:p>
        </p:txBody>
      </p:sp>
      <p:sp>
        <p:nvSpPr>
          <p:cNvPr id="4" name="Title 3">
            <a:extLst>
              <a:ext uri="{FF2B5EF4-FFF2-40B4-BE49-F238E27FC236}">
                <a16:creationId xmlns:a16="http://schemas.microsoft.com/office/drawing/2014/main" id="{E667B0F0-64CA-44D4-91BE-DFCA51BB694F}"/>
              </a:ext>
            </a:extLst>
          </p:cNvPr>
          <p:cNvSpPr>
            <a:spLocks noGrp="1"/>
          </p:cNvSpPr>
          <p:nvPr>
            <p:ph type="title"/>
          </p:nvPr>
        </p:nvSpPr>
        <p:spPr/>
        <p:txBody>
          <a:bodyPr/>
          <a:lstStyle/>
          <a:p>
            <a:r>
              <a:rPr lang="en-US" dirty="0"/>
              <a:t>US Census: Be Counted!</a:t>
            </a:r>
          </a:p>
        </p:txBody>
      </p:sp>
      <p:pic>
        <p:nvPicPr>
          <p:cNvPr id="6" name="Picture 5" descr="A picture containing drawing&#10;&#10;Description automatically generated">
            <a:extLst>
              <a:ext uri="{FF2B5EF4-FFF2-40B4-BE49-F238E27FC236}">
                <a16:creationId xmlns:a16="http://schemas.microsoft.com/office/drawing/2014/main" id="{E851CB8F-06BF-4C69-A483-5758AC6C2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5554" y="1037842"/>
            <a:ext cx="2831598" cy="1277115"/>
          </a:xfrm>
          <a:prstGeom prst="rect">
            <a:avLst/>
          </a:prstGeom>
        </p:spPr>
      </p:pic>
    </p:spTree>
    <p:extLst>
      <p:ext uri="{BB962C8B-B14F-4D97-AF65-F5344CB8AC3E}">
        <p14:creationId xmlns:p14="http://schemas.microsoft.com/office/powerpoint/2010/main" val="1875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8E869D-6E02-47F1-BFD6-26654294363D}"/>
              </a:ext>
            </a:extLst>
          </p:cNvPr>
          <p:cNvSpPr>
            <a:spLocks noGrp="1"/>
          </p:cNvSpPr>
          <p:nvPr>
            <p:ph type="sldNum" sz="quarter" idx="12"/>
          </p:nvPr>
        </p:nvSpPr>
        <p:spPr/>
        <p:txBody>
          <a:bodyPr/>
          <a:lstStyle/>
          <a:p>
            <a:fld id="{401CF334-2D5C-4859-84A6-CA7E6E43FAEB}" type="slidenum">
              <a:rPr lang="en-US" smtClean="0"/>
              <a:t>39</a:t>
            </a:fld>
            <a:endParaRPr lang="en-US" dirty="0"/>
          </a:p>
        </p:txBody>
      </p:sp>
      <p:sp>
        <p:nvSpPr>
          <p:cNvPr id="3" name="Content Placeholder 2">
            <a:extLst>
              <a:ext uri="{FF2B5EF4-FFF2-40B4-BE49-F238E27FC236}">
                <a16:creationId xmlns:a16="http://schemas.microsoft.com/office/drawing/2014/main" id="{20AED7F3-95E4-4FB2-B05F-2B4A19BF72B8}"/>
              </a:ext>
            </a:extLst>
          </p:cNvPr>
          <p:cNvSpPr>
            <a:spLocks noGrp="1"/>
          </p:cNvSpPr>
          <p:nvPr>
            <p:ph idx="1"/>
          </p:nvPr>
        </p:nvSpPr>
        <p:spPr/>
        <p:txBody>
          <a:bodyPr>
            <a:normAutofit fontScale="92500"/>
          </a:bodyPr>
          <a:lstStyle/>
          <a:p>
            <a:r>
              <a:rPr lang="en-US" dirty="0"/>
              <a:t>Find out what agency/part of government is in charge of your issue</a:t>
            </a:r>
          </a:p>
          <a:p>
            <a:pPr lvl="1"/>
            <a:r>
              <a:rPr lang="en-US" dirty="0"/>
              <a:t>Some issues are Federal, some state, some local</a:t>
            </a:r>
          </a:p>
          <a:p>
            <a:pPr lvl="1"/>
            <a:r>
              <a:rPr lang="en-US" dirty="0"/>
              <a:t>Some are a combination</a:t>
            </a:r>
          </a:p>
          <a:p>
            <a:pPr lvl="1"/>
            <a:endParaRPr lang="en-US" dirty="0"/>
          </a:p>
          <a:p>
            <a:r>
              <a:rPr lang="en-US" dirty="0"/>
              <a:t>Keep your message brief and to the point</a:t>
            </a:r>
          </a:p>
          <a:p>
            <a:pPr lvl="1"/>
            <a:r>
              <a:rPr lang="en-US" dirty="0"/>
              <a:t>Your elevator speech: a three point message (next slide)</a:t>
            </a:r>
          </a:p>
          <a:p>
            <a:pPr lvl="1"/>
            <a:r>
              <a:rPr lang="en-US" dirty="0"/>
              <a:t>One page letter: introduce, state your message including a solution, thank them </a:t>
            </a:r>
          </a:p>
          <a:p>
            <a:pPr marL="308610" lvl="1" indent="0">
              <a:buNone/>
            </a:pPr>
            <a:endParaRPr lang="en-US" dirty="0"/>
          </a:p>
          <a:p>
            <a:r>
              <a:rPr lang="en-US" dirty="0"/>
              <a:t>Contact them</a:t>
            </a:r>
          </a:p>
          <a:p>
            <a:pPr lvl="1"/>
            <a:r>
              <a:rPr lang="en-US" dirty="0"/>
              <a:t>Fact to face is great, but not everyone can (travel, time, appointments)</a:t>
            </a:r>
          </a:p>
          <a:p>
            <a:pPr lvl="1"/>
            <a:r>
              <a:rPr lang="en-US" b="1" dirty="0"/>
              <a:t>Writing/Emailing</a:t>
            </a:r>
            <a:r>
              <a:rPr lang="en-US" dirty="0"/>
              <a:t>: good for telling your story, asking for action</a:t>
            </a:r>
          </a:p>
          <a:p>
            <a:pPr lvl="1"/>
            <a:r>
              <a:rPr lang="en-US" b="1" dirty="0"/>
              <a:t>Calling</a:t>
            </a:r>
            <a:r>
              <a:rPr lang="en-US" dirty="0"/>
              <a:t>: Good for issue with immediate action needed, tallying your opinion</a:t>
            </a:r>
          </a:p>
          <a:p>
            <a:pPr lvl="1"/>
            <a:r>
              <a:rPr lang="en-US" dirty="0"/>
              <a:t>Social Media: pros and cons; avoid calling out; good for acknowledgements; ok for drawing attention to issue, opinion counting</a:t>
            </a:r>
          </a:p>
          <a:p>
            <a:pPr marL="308610" lvl="1" indent="0">
              <a:buNone/>
            </a:pPr>
            <a:endParaRPr lang="en-US" dirty="0"/>
          </a:p>
          <a:p>
            <a:endParaRPr lang="en-US" dirty="0"/>
          </a:p>
        </p:txBody>
      </p:sp>
      <p:sp>
        <p:nvSpPr>
          <p:cNvPr id="4" name="Title 3">
            <a:extLst>
              <a:ext uri="{FF2B5EF4-FFF2-40B4-BE49-F238E27FC236}">
                <a16:creationId xmlns:a16="http://schemas.microsoft.com/office/drawing/2014/main" id="{F49BB1E0-F5B9-4DE7-BAEE-EF73A7BA1EC7}"/>
              </a:ext>
            </a:extLst>
          </p:cNvPr>
          <p:cNvSpPr>
            <a:spLocks noGrp="1"/>
          </p:cNvSpPr>
          <p:nvPr>
            <p:ph type="title"/>
          </p:nvPr>
        </p:nvSpPr>
        <p:spPr/>
        <p:txBody>
          <a:bodyPr/>
          <a:lstStyle/>
          <a:p>
            <a:r>
              <a:rPr lang="en-US" dirty="0"/>
              <a:t>Contacting Elected Officials</a:t>
            </a:r>
          </a:p>
        </p:txBody>
      </p:sp>
    </p:spTree>
    <p:extLst>
      <p:ext uri="{BB962C8B-B14F-4D97-AF65-F5344CB8AC3E}">
        <p14:creationId xmlns:p14="http://schemas.microsoft.com/office/powerpoint/2010/main" val="379074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666C21-CDD5-4BC4-9EA3-40A0FE16605B}"/>
              </a:ext>
            </a:extLst>
          </p:cNvPr>
          <p:cNvSpPr>
            <a:spLocks noGrp="1"/>
          </p:cNvSpPr>
          <p:nvPr>
            <p:ph type="sldNum" sz="quarter" idx="12"/>
          </p:nvPr>
        </p:nvSpPr>
        <p:spPr/>
        <p:txBody>
          <a:bodyPr/>
          <a:lstStyle/>
          <a:p>
            <a:fld id="{401CF334-2D5C-4859-84A6-CA7E6E43FAEB}" type="slidenum">
              <a:rPr lang="en-US" smtClean="0"/>
              <a:t>4</a:t>
            </a:fld>
            <a:endParaRPr lang="en-US" dirty="0"/>
          </a:p>
        </p:txBody>
      </p:sp>
      <p:sp>
        <p:nvSpPr>
          <p:cNvPr id="3" name="Content Placeholder 2">
            <a:extLst>
              <a:ext uri="{FF2B5EF4-FFF2-40B4-BE49-F238E27FC236}">
                <a16:creationId xmlns:a16="http://schemas.microsoft.com/office/drawing/2014/main" id="{FFE86C23-445A-4F47-8744-AE7809542CA0}"/>
              </a:ext>
            </a:extLst>
          </p:cNvPr>
          <p:cNvSpPr>
            <a:spLocks noGrp="1"/>
          </p:cNvSpPr>
          <p:nvPr>
            <p:ph idx="1"/>
          </p:nvPr>
        </p:nvSpPr>
        <p:spPr/>
        <p:txBody>
          <a:bodyPr/>
          <a:lstStyle/>
          <a:p>
            <a:r>
              <a:rPr lang="en-US" dirty="0"/>
              <a:t>There is no entitlement to services and supports</a:t>
            </a:r>
          </a:p>
          <a:p>
            <a:pPr lvl="1"/>
            <a:r>
              <a:rPr lang="en-US" dirty="0"/>
              <a:t>People with IDD/Autism do not have a right to health care and supportive services based simply on a diagnosis</a:t>
            </a:r>
          </a:p>
          <a:p>
            <a:r>
              <a:rPr lang="en-US" dirty="0"/>
              <a:t>There are </a:t>
            </a:r>
            <a:r>
              <a:rPr lang="en-US" b="1" dirty="0"/>
              <a:t>some</a:t>
            </a:r>
            <a:r>
              <a:rPr lang="en-US" dirty="0"/>
              <a:t> services and supports for </a:t>
            </a:r>
            <a:r>
              <a:rPr lang="en-US" b="1" dirty="0"/>
              <a:t>some</a:t>
            </a:r>
            <a:r>
              <a:rPr lang="en-US" dirty="0"/>
              <a:t> people</a:t>
            </a:r>
          </a:p>
          <a:p>
            <a:pPr lvl="1"/>
            <a:r>
              <a:rPr lang="en-US" dirty="0"/>
              <a:t>People with IDD/Autism </a:t>
            </a:r>
            <a:r>
              <a:rPr lang="en-US" b="1" dirty="0"/>
              <a:t>may</a:t>
            </a:r>
            <a:r>
              <a:rPr lang="en-US" dirty="0"/>
              <a:t> get access to *some* health care and supportive services by meeting certain criteria for specific programs</a:t>
            </a:r>
          </a:p>
          <a:p>
            <a:r>
              <a:rPr lang="en-US" dirty="0"/>
              <a:t>Programs are often under funded</a:t>
            </a:r>
          </a:p>
          <a:p>
            <a:pPr lvl="1"/>
            <a:r>
              <a:rPr lang="en-US" dirty="0"/>
              <a:t>This isn’t the only reason people don’t have access, but it’s a major one.</a:t>
            </a:r>
          </a:p>
          <a:p>
            <a:pPr marL="82296" indent="0">
              <a:buNone/>
            </a:pPr>
            <a:endParaRPr lang="en-US" dirty="0"/>
          </a:p>
        </p:txBody>
      </p:sp>
      <p:sp>
        <p:nvSpPr>
          <p:cNvPr id="4" name="Title 3">
            <a:extLst>
              <a:ext uri="{FF2B5EF4-FFF2-40B4-BE49-F238E27FC236}">
                <a16:creationId xmlns:a16="http://schemas.microsoft.com/office/drawing/2014/main" id="{79D0ED31-F0F0-456C-B591-9EDDDFE405D6}"/>
              </a:ext>
            </a:extLst>
          </p:cNvPr>
          <p:cNvSpPr>
            <a:spLocks noGrp="1"/>
          </p:cNvSpPr>
          <p:nvPr>
            <p:ph type="title"/>
          </p:nvPr>
        </p:nvSpPr>
        <p:spPr/>
        <p:txBody>
          <a:bodyPr/>
          <a:lstStyle/>
          <a:p>
            <a:r>
              <a:rPr lang="en-US" b="1" dirty="0"/>
              <a:t>The Status of IDD Supports and Services</a:t>
            </a:r>
          </a:p>
        </p:txBody>
      </p:sp>
    </p:spTree>
    <p:extLst>
      <p:ext uri="{BB962C8B-B14F-4D97-AF65-F5344CB8AC3E}">
        <p14:creationId xmlns:p14="http://schemas.microsoft.com/office/powerpoint/2010/main" val="137732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CF389-E9B1-485E-B9F2-2D0D16EB234D}"/>
              </a:ext>
            </a:extLst>
          </p:cNvPr>
          <p:cNvSpPr>
            <a:spLocks noGrp="1"/>
          </p:cNvSpPr>
          <p:nvPr>
            <p:ph type="sldNum" sz="quarter" idx="12"/>
          </p:nvPr>
        </p:nvSpPr>
        <p:spPr/>
        <p:txBody>
          <a:bodyPr/>
          <a:lstStyle/>
          <a:p>
            <a:fld id="{401CF334-2D5C-4859-84A6-CA7E6E43FAEB}" type="slidenum">
              <a:rPr lang="en-US" smtClean="0"/>
              <a:t>40</a:t>
            </a:fld>
            <a:endParaRPr lang="en-US" dirty="0"/>
          </a:p>
        </p:txBody>
      </p:sp>
      <p:sp>
        <p:nvSpPr>
          <p:cNvPr id="8" name="Content Placeholder 7">
            <a:extLst>
              <a:ext uri="{FF2B5EF4-FFF2-40B4-BE49-F238E27FC236}">
                <a16:creationId xmlns:a16="http://schemas.microsoft.com/office/drawing/2014/main" id="{EB0BF482-9C81-4A09-8D6C-397BE02A4362}"/>
              </a:ext>
            </a:extLst>
          </p:cNvPr>
          <p:cNvSpPr>
            <a:spLocks noGrp="1"/>
          </p:cNvSpPr>
          <p:nvPr>
            <p:ph sz="half" idx="2"/>
          </p:nvPr>
        </p:nvSpPr>
        <p:spPr/>
        <p:txBody>
          <a:bodyPr/>
          <a:lstStyle/>
          <a:p>
            <a:endParaRPr lang="en-US" dirty="0"/>
          </a:p>
        </p:txBody>
      </p:sp>
      <p:sp>
        <p:nvSpPr>
          <p:cNvPr id="3" name="Content Placeholder 2">
            <a:extLst>
              <a:ext uri="{FF2B5EF4-FFF2-40B4-BE49-F238E27FC236}">
                <a16:creationId xmlns:a16="http://schemas.microsoft.com/office/drawing/2014/main" id="{3E9F0F02-39A5-4097-AB44-AD0D78692F15}"/>
              </a:ext>
            </a:extLst>
          </p:cNvPr>
          <p:cNvSpPr>
            <a:spLocks noGrp="1"/>
          </p:cNvSpPr>
          <p:nvPr>
            <p:ph sz="half" idx="1"/>
          </p:nvPr>
        </p:nvSpPr>
        <p:spPr/>
        <p:txBody>
          <a:bodyPr>
            <a:normAutofit/>
          </a:bodyPr>
          <a:lstStyle/>
          <a:p>
            <a:r>
              <a:rPr lang="en-US" altLang="en-US" sz="2000" dirty="0"/>
              <a:t>Three main steps:</a:t>
            </a:r>
          </a:p>
          <a:p>
            <a:pPr lvl="1"/>
            <a:r>
              <a:rPr lang="en-US" altLang="en-US" sz="2000" dirty="0">
                <a:solidFill>
                  <a:srgbClr val="CC0000"/>
                </a:solidFill>
              </a:rPr>
              <a:t>State problem </a:t>
            </a:r>
          </a:p>
          <a:p>
            <a:pPr lvl="1"/>
            <a:r>
              <a:rPr lang="en-US" altLang="en-US" sz="2000" dirty="0">
                <a:solidFill>
                  <a:srgbClr val="CC0000"/>
                </a:solidFill>
              </a:rPr>
              <a:t>Tell why its important to you</a:t>
            </a:r>
          </a:p>
          <a:p>
            <a:pPr lvl="1"/>
            <a:r>
              <a:rPr lang="en-US" altLang="en-US" sz="2000" dirty="0">
                <a:solidFill>
                  <a:srgbClr val="CC0000"/>
                </a:solidFill>
              </a:rPr>
              <a:t>Suggest your solution</a:t>
            </a:r>
          </a:p>
          <a:p>
            <a:pPr lvl="1"/>
            <a:endParaRPr lang="en-US" altLang="en-US" sz="2000" dirty="0">
              <a:solidFill>
                <a:srgbClr val="CC0000"/>
              </a:solidFill>
            </a:endParaRPr>
          </a:p>
          <a:p>
            <a:pPr lvl="1">
              <a:buNone/>
            </a:pPr>
            <a:r>
              <a:rPr lang="en-US" altLang="en-US" sz="2000" dirty="0"/>
              <a:t>Should be able to make these three single statements. </a:t>
            </a:r>
          </a:p>
          <a:p>
            <a:pPr lvl="1">
              <a:buNone/>
            </a:pPr>
            <a:endParaRPr lang="en-US" altLang="en-US" sz="2000" dirty="0"/>
          </a:p>
          <a:p>
            <a:pPr lvl="1">
              <a:buNone/>
            </a:pPr>
            <a:r>
              <a:rPr lang="en-US" altLang="en-US" sz="2000" dirty="0"/>
              <a:t>You can embellish if you know you have more time in person and/or space in writing. </a:t>
            </a:r>
          </a:p>
        </p:txBody>
      </p:sp>
      <p:sp>
        <p:nvSpPr>
          <p:cNvPr id="4" name="Title 3">
            <a:extLst>
              <a:ext uri="{FF2B5EF4-FFF2-40B4-BE49-F238E27FC236}">
                <a16:creationId xmlns:a16="http://schemas.microsoft.com/office/drawing/2014/main" id="{2432146D-ED29-42AD-AD92-6A0F6D57DB26}"/>
              </a:ext>
            </a:extLst>
          </p:cNvPr>
          <p:cNvSpPr>
            <a:spLocks noGrp="1"/>
          </p:cNvSpPr>
          <p:nvPr>
            <p:ph type="title"/>
          </p:nvPr>
        </p:nvSpPr>
        <p:spPr/>
        <p:txBody>
          <a:bodyPr/>
          <a:lstStyle/>
          <a:p>
            <a:r>
              <a:rPr lang="en-US" dirty="0"/>
              <a:t>Craft Your Message</a:t>
            </a:r>
          </a:p>
        </p:txBody>
      </p:sp>
      <p:pic>
        <p:nvPicPr>
          <p:cNvPr id="6" name="Picture 5" descr="A person using a computer&#10;&#10;Description automatically generated">
            <a:extLst>
              <a:ext uri="{FF2B5EF4-FFF2-40B4-BE49-F238E27FC236}">
                <a16:creationId xmlns:a16="http://schemas.microsoft.com/office/drawing/2014/main" id="{8DA5E2DA-841A-4A2A-93EF-189A9AD504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86837" y="2791280"/>
            <a:ext cx="3287899" cy="2189793"/>
          </a:xfrm>
          <a:prstGeom prst="rect">
            <a:avLst/>
          </a:prstGeom>
        </p:spPr>
      </p:pic>
      <p:sp>
        <p:nvSpPr>
          <p:cNvPr id="7" name="TextBox 6">
            <a:extLst>
              <a:ext uri="{FF2B5EF4-FFF2-40B4-BE49-F238E27FC236}">
                <a16:creationId xmlns:a16="http://schemas.microsoft.com/office/drawing/2014/main" id="{FE2C5FF0-D5CC-4DAB-A960-815D1D41B550}"/>
              </a:ext>
            </a:extLst>
          </p:cNvPr>
          <p:cNvSpPr txBox="1"/>
          <p:nvPr/>
        </p:nvSpPr>
        <p:spPr>
          <a:xfrm>
            <a:off x="4932948" y="8118881"/>
            <a:ext cx="3007894" cy="230832"/>
          </a:xfrm>
          <a:prstGeom prst="rect">
            <a:avLst/>
          </a:prstGeom>
          <a:noFill/>
        </p:spPr>
        <p:txBody>
          <a:bodyPr wrap="square" rtlCol="0">
            <a:spAutoFit/>
          </a:bodyPr>
          <a:lstStyle/>
          <a:p>
            <a:r>
              <a:rPr lang="en-US" sz="900">
                <a:hlinkClick r:id="rId3" tooltip="https://www.perl.com/article/how-to-write-your-first-article-for-perl-com/"/>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235085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6641B3-463B-4A54-881B-6EC9811756F5}"/>
              </a:ext>
            </a:extLst>
          </p:cNvPr>
          <p:cNvSpPr>
            <a:spLocks noGrp="1"/>
          </p:cNvSpPr>
          <p:nvPr>
            <p:ph type="sldNum" sz="quarter" idx="12"/>
          </p:nvPr>
        </p:nvSpPr>
        <p:spPr/>
        <p:txBody>
          <a:bodyPr/>
          <a:lstStyle/>
          <a:p>
            <a:fld id="{401CF334-2D5C-4859-84A6-CA7E6E43FAEB}" type="slidenum">
              <a:rPr lang="en-US" smtClean="0"/>
              <a:t>41</a:t>
            </a:fld>
            <a:endParaRPr lang="en-US" dirty="0"/>
          </a:p>
        </p:txBody>
      </p:sp>
      <p:sp>
        <p:nvSpPr>
          <p:cNvPr id="3" name="Content Placeholder 2">
            <a:extLst>
              <a:ext uri="{FF2B5EF4-FFF2-40B4-BE49-F238E27FC236}">
                <a16:creationId xmlns:a16="http://schemas.microsoft.com/office/drawing/2014/main" id="{38AECBE7-5372-43BC-8706-EFDE6AD60239}"/>
              </a:ext>
            </a:extLst>
          </p:cNvPr>
          <p:cNvSpPr>
            <a:spLocks noGrp="1"/>
          </p:cNvSpPr>
          <p:nvPr>
            <p:ph idx="1"/>
          </p:nvPr>
        </p:nvSpPr>
        <p:spPr/>
        <p:txBody>
          <a:bodyPr/>
          <a:lstStyle/>
          <a:p>
            <a:r>
              <a:rPr lang="en-US" dirty="0"/>
              <a:t>You can be passionate, but keep your words courteous</a:t>
            </a:r>
          </a:p>
          <a:p>
            <a:r>
              <a:rPr lang="en-US" dirty="0"/>
              <a:t>Make your point, but avoid arguing </a:t>
            </a:r>
          </a:p>
          <a:p>
            <a:r>
              <a:rPr lang="en-US" dirty="0"/>
              <a:t>Don’t make threats (“I’m not going to vote for you”, etc.)</a:t>
            </a:r>
          </a:p>
          <a:p>
            <a:r>
              <a:rPr lang="en-US" dirty="0"/>
              <a:t>Avoid blaming, finger pointing</a:t>
            </a:r>
          </a:p>
          <a:p>
            <a:r>
              <a:rPr lang="en-US" dirty="0"/>
              <a:t>You have a short amount of a policymaker’s time and attention: use it wisely</a:t>
            </a:r>
          </a:p>
          <a:p>
            <a:endParaRPr lang="en-US" dirty="0"/>
          </a:p>
        </p:txBody>
      </p:sp>
      <p:sp>
        <p:nvSpPr>
          <p:cNvPr id="4" name="Title 3">
            <a:extLst>
              <a:ext uri="{FF2B5EF4-FFF2-40B4-BE49-F238E27FC236}">
                <a16:creationId xmlns:a16="http://schemas.microsoft.com/office/drawing/2014/main" id="{A9411C36-243C-4DF7-BE7F-6B760036C7E5}"/>
              </a:ext>
            </a:extLst>
          </p:cNvPr>
          <p:cNvSpPr>
            <a:spLocks noGrp="1"/>
          </p:cNvSpPr>
          <p:nvPr>
            <p:ph type="title"/>
          </p:nvPr>
        </p:nvSpPr>
        <p:spPr/>
        <p:txBody>
          <a:bodyPr/>
          <a:lstStyle/>
          <a:p>
            <a:r>
              <a:rPr lang="en-US" dirty="0"/>
              <a:t>Keep It Respectful</a:t>
            </a:r>
          </a:p>
        </p:txBody>
      </p:sp>
    </p:spTree>
    <p:extLst>
      <p:ext uri="{BB962C8B-B14F-4D97-AF65-F5344CB8AC3E}">
        <p14:creationId xmlns:p14="http://schemas.microsoft.com/office/powerpoint/2010/main" val="207719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40465"/>
          </a:xfrm>
        </p:spPr>
        <p:txBody>
          <a:bodyPr>
            <a:normAutofit fontScale="90000"/>
          </a:bodyPr>
          <a:lstStyle/>
          <a:p>
            <a:r>
              <a:rPr lang="en-US" dirty="0"/>
              <a:t>Advocacy Toolkit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3294742" cy="4267200"/>
          </a:xfrm>
        </p:spPr>
      </p:pic>
      <p:sp>
        <p:nvSpPr>
          <p:cNvPr id="5" name="TextBox 4"/>
          <p:cNvSpPr txBox="1"/>
          <p:nvPr/>
        </p:nvSpPr>
        <p:spPr>
          <a:xfrm>
            <a:off x="4343400" y="2133600"/>
            <a:ext cx="4343400" cy="1569660"/>
          </a:xfrm>
          <a:prstGeom prst="rect">
            <a:avLst/>
          </a:prstGeom>
          <a:noFill/>
        </p:spPr>
        <p:txBody>
          <a:bodyPr wrap="square" rtlCol="0">
            <a:spAutoFit/>
          </a:bodyPr>
          <a:lstStyle/>
          <a:p>
            <a:pPr marL="342900" indent="-342900">
              <a:buClr>
                <a:srgbClr val="4FAD26"/>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Autism Society of NC website</a:t>
            </a:r>
          </a:p>
          <a:p>
            <a:pPr marL="342900" indent="-342900">
              <a:buClr>
                <a:srgbClr val="4FAD26"/>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Click Gain Knowledge</a:t>
            </a:r>
          </a:p>
          <a:p>
            <a:pPr marL="342900" indent="-342900">
              <a:buClr>
                <a:srgbClr val="4FAD26"/>
              </a:buCl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At Left: Learn Online, Click “Toolkits”</a:t>
            </a:r>
          </a:p>
        </p:txBody>
      </p:sp>
    </p:spTree>
    <p:extLst>
      <p:ext uri="{BB962C8B-B14F-4D97-AF65-F5344CB8AC3E}">
        <p14:creationId xmlns:p14="http://schemas.microsoft.com/office/powerpoint/2010/main" val="22509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B6987-83B1-4C26-8ED4-EF639ECEE0C6}"/>
              </a:ext>
            </a:extLst>
          </p:cNvPr>
          <p:cNvSpPr>
            <a:spLocks noGrp="1"/>
          </p:cNvSpPr>
          <p:nvPr>
            <p:ph type="sldNum" sz="quarter" idx="12"/>
          </p:nvPr>
        </p:nvSpPr>
        <p:spPr/>
        <p:txBody>
          <a:bodyPr/>
          <a:lstStyle/>
          <a:p>
            <a:fld id="{401CF334-2D5C-4859-84A6-CA7E6E43FAEB}" type="slidenum">
              <a:rPr lang="en-US" smtClean="0"/>
              <a:t>43</a:t>
            </a:fld>
            <a:endParaRPr lang="en-US" dirty="0"/>
          </a:p>
        </p:txBody>
      </p:sp>
      <p:sp>
        <p:nvSpPr>
          <p:cNvPr id="3" name="Content Placeholder 2">
            <a:extLst>
              <a:ext uri="{FF2B5EF4-FFF2-40B4-BE49-F238E27FC236}">
                <a16:creationId xmlns:a16="http://schemas.microsoft.com/office/drawing/2014/main" id="{0B191A07-E7CD-43D5-8A07-6075775AA491}"/>
              </a:ext>
            </a:extLst>
          </p:cNvPr>
          <p:cNvSpPr>
            <a:spLocks noGrp="1"/>
          </p:cNvSpPr>
          <p:nvPr>
            <p:ph idx="1"/>
          </p:nvPr>
        </p:nvSpPr>
        <p:spPr/>
        <p:txBody>
          <a:bodyPr/>
          <a:lstStyle/>
          <a:p>
            <a:r>
              <a:rPr lang="en-US" dirty="0"/>
              <a:t>Broad Areas of Focus, Specific Targets</a:t>
            </a:r>
          </a:p>
          <a:p>
            <a:pPr lvl="1"/>
            <a:r>
              <a:rPr lang="en-US" dirty="0"/>
              <a:t>Access to Services</a:t>
            </a:r>
          </a:p>
          <a:p>
            <a:pPr lvl="1"/>
            <a:r>
              <a:rPr lang="en-US" dirty="0"/>
              <a:t>Access to Education</a:t>
            </a:r>
          </a:p>
          <a:p>
            <a:pPr lvl="1"/>
            <a:r>
              <a:rPr lang="en-US" dirty="0"/>
              <a:t>Rights and Freedoms</a:t>
            </a:r>
          </a:p>
          <a:p>
            <a:pPr lvl="1"/>
            <a:r>
              <a:rPr lang="en-US" dirty="0"/>
              <a:t>System Management and Managed Care	</a:t>
            </a:r>
          </a:p>
          <a:p>
            <a:endParaRPr lang="en-US" dirty="0"/>
          </a:p>
          <a:p>
            <a:r>
              <a:rPr lang="en-US" dirty="0"/>
              <a:t>Current targets </a:t>
            </a:r>
            <a:r>
              <a:rPr lang="en-US" dirty="0">
                <a:hlinkClick r:id="rId2"/>
              </a:rPr>
              <a:t>https://www.autismsociety-nc.org/public-policy-priorities/</a:t>
            </a:r>
            <a:endParaRPr lang="en-US" dirty="0"/>
          </a:p>
          <a:p>
            <a:endParaRPr lang="en-US" dirty="0"/>
          </a:p>
          <a:p>
            <a:r>
              <a:rPr lang="en-US" dirty="0"/>
              <a:t>Keep up to date on ASNC Public Policy News</a:t>
            </a:r>
          </a:p>
          <a:p>
            <a:pPr marL="308610" lvl="1" indent="0">
              <a:buNone/>
            </a:pPr>
            <a:r>
              <a:rPr lang="en-US" dirty="0"/>
              <a:t> </a:t>
            </a:r>
            <a:r>
              <a:rPr lang="en-US" dirty="0">
                <a:hlinkClick r:id="rId3"/>
              </a:rPr>
              <a:t>https://www.autismsociety-nc.org/make-voice-heard/</a:t>
            </a:r>
            <a:endParaRPr lang="en-US" dirty="0"/>
          </a:p>
        </p:txBody>
      </p:sp>
      <p:sp>
        <p:nvSpPr>
          <p:cNvPr id="4" name="Title 3">
            <a:extLst>
              <a:ext uri="{FF2B5EF4-FFF2-40B4-BE49-F238E27FC236}">
                <a16:creationId xmlns:a16="http://schemas.microsoft.com/office/drawing/2014/main" id="{D0D0DA8A-4E69-4141-AAFC-E56C498E2AFA}"/>
              </a:ext>
            </a:extLst>
          </p:cNvPr>
          <p:cNvSpPr>
            <a:spLocks noGrp="1"/>
          </p:cNvSpPr>
          <p:nvPr>
            <p:ph type="title"/>
          </p:nvPr>
        </p:nvSpPr>
        <p:spPr/>
        <p:txBody>
          <a:bodyPr/>
          <a:lstStyle/>
          <a:p>
            <a:r>
              <a:rPr lang="en-US" dirty="0"/>
              <a:t>ASNC Public Policy Priorities</a:t>
            </a:r>
          </a:p>
        </p:txBody>
      </p:sp>
    </p:spTree>
    <p:extLst>
      <p:ext uri="{BB962C8B-B14F-4D97-AF65-F5344CB8AC3E}">
        <p14:creationId xmlns:p14="http://schemas.microsoft.com/office/powerpoint/2010/main" val="5644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6E8EF2-90C4-4BDE-B5CE-E1E0FE012E81}"/>
              </a:ext>
            </a:extLst>
          </p:cNvPr>
          <p:cNvSpPr>
            <a:spLocks noGrp="1"/>
          </p:cNvSpPr>
          <p:nvPr>
            <p:ph type="sldNum" sz="quarter" idx="12"/>
          </p:nvPr>
        </p:nvSpPr>
        <p:spPr/>
        <p:txBody>
          <a:bodyPr/>
          <a:lstStyle/>
          <a:p>
            <a:fld id="{401CF334-2D5C-4859-84A6-CA7E6E43FAEB}" type="slidenum">
              <a:rPr lang="en-US" smtClean="0"/>
              <a:t>44</a:t>
            </a:fld>
            <a:endParaRPr lang="en-US" dirty="0"/>
          </a:p>
        </p:txBody>
      </p:sp>
      <p:pic>
        <p:nvPicPr>
          <p:cNvPr id="7" name="Content Placeholder 6" descr="A person wearing glasses and smiling at the camera&#10;&#10;Description automatically generated">
            <a:extLst>
              <a:ext uri="{FF2B5EF4-FFF2-40B4-BE49-F238E27FC236}">
                <a16:creationId xmlns:a16="http://schemas.microsoft.com/office/drawing/2014/main" id="{500B3FFA-8AF1-45B2-B1F8-F3DAB8EB90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17136" y="1608138"/>
            <a:ext cx="4038600" cy="4038600"/>
          </a:xfrm>
        </p:spPr>
      </p:pic>
      <p:sp>
        <p:nvSpPr>
          <p:cNvPr id="3" name="Content Placeholder 2">
            <a:extLst>
              <a:ext uri="{FF2B5EF4-FFF2-40B4-BE49-F238E27FC236}">
                <a16:creationId xmlns:a16="http://schemas.microsoft.com/office/drawing/2014/main" id="{4B077C7A-1855-42A6-8EAB-C3C6D791D0AD}"/>
              </a:ext>
            </a:extLst>
          </p:cNvPr>
          <p:cNvSpPr>
            <a:spLocks noGrp="1"/>
          </p:cNvSpPr>
          <p:nvPr>
            <p:ph sz="half" idx="1"/>
          </p:nvPr>
        </p:nvSpPr>
        <p:spPr/>
        <p:txBody>
          <a:bodyPr/>
          <a:lstStyle/>
          <a:p>
            <a:pPr marL="82296" indent="0">
              <a:buNone/>
            </a:pPr>
            <a:r>
              <a:rPr lang="en-US" dirty="0"/>
              <a:t>Jennifer Mahan</a:t>
            </a:r>
          </a:p>
          <a:p>
            <a:pPr marL="82296" indent="0">
              <a:buNone/>
            </a:pPr>
            <a:r>
              <a:rPr lang="en-US" dirty="0"/>
              <a:t>Director of Public Policy, ASNC</a:t>
            </a:r>
          </a:p>
          <a:p>
            <a:pPr marL="82296" indent="0">
              <a:buNone/>
            </a:pPr>
            <a:r>
              <a:rPr lang="en-US" dirty="0"/>
              <a:t>919-865-5068</a:t>
            </a:r>
          </a:p>
          <a:p>
            <a:pPr marL="82296" indent="0">
              <a:buNone/>
            </a:pPr>
            <a:r>
              <a:rPr lang="en-US" dirty="0"/>
              <a:t>jmahan@autismsociety-nc.org</a:t>
            </a:r>
          </a:p>
        </p:txBody>
      </p:sp>
      <p:sp>
        <p:nvSpPr>
          <p:cNvPr id="4" name="Title 3">
            <a:extLst>
              <a:ext uri="{FF2B5EF4-FFF2-40B4-BE49-F238E27FC236}">
                <a16:creationId xmlns:a16="http://schemas.microsoft.com/office/drawing/2014/main" id="{A6C4D25A-C5FB-4D01-9C1D-70FB0A057811}"/>
              </a:ext>
            </a:extLst>
          </p:cNvPr>
          <p:cNvSpPr>
            <a:spLocks noGrp="1"/>
          </p:cNvSpPr>
          <p:nvPr>
            <p:ph type="title"/>
          </p:nvPr>
        </p:nvSpPr>
        <p:spPr/>
        <p:txBody>
          <a:bodyPr/>
          <a:lstStyle/>
          <a:p>
            <a:r>
              <a:rPr lang="en-US" dirty="0"/>
              <a:t>Contact Information </a:t>
            </a:r>
          </a:p>
        </p:txBody>
      </p:sp>
    </p:spTree>
    <p:extLst>
      <p:ext uri="{BB962C8B-B14F-4D97-AF65-F5344CB8AC3E}">
        <p14:creationId xmlns:p14="http://schemas.microsoft.com/office/powerpoint/2010/main" val="42673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P:\Personal\ASNC\Branding\LogoArt\Color\primary_v_c.jpg">
            <a:extLst>
              <a:ext uri="{FF2B5EF4-FFF2-40B4-BE49-F238E27FC236}">
                <a16:creationId xmlns:a16="http://schemas.microsoft.com/office/drawing/2014/main" id="{5C390D6D-9D46-480A-989E-ED54956DD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76400"/>
            <a:ext cx="3484563"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6">
            <a:extLst>
              <a:ext uri="{FF2B5EF4-FFF2-40B4-BE49-F238E27FC236}">
                <a16:creationId xmlns:a16="http://schemas.microsoft.com/office/drawing/2014/main" id="{931E3387-DE92-40D2-9C47-CDF4856F0DA9}"/>
              </a:ext>
            </a:extLst>
          </p:cNvPr>
          <p:cNvSpPr txBox="1">
            <a:spLocks noChangeArrowheads="1"/>
          </p:cNvSpPr>
          <p:nvPr/>
        </p:nvSpPr>
        <p:spPr bwMode="auto">
          <a:xfrm>
            <a:off x="2427288" y="4623816"/>
            <a:ext cx="4114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Wachovia FG" pitchFamily="2" charset="0"/>
                <a:cs typeface="Arial" panose="020B0604020202020204" pitchFamily="34" charset="0"/>
              </a:defRPr>
            </a:lvl1pPr>
            <a:lvl2pPr marL="742950" indent="-285750">
              <a:defRPr sz="2400" b="1">
                <a:solidFill>
                  <a:schemeClr val="tx1"/>
                </a:solidFill>
                <a:latin typeface="Wachovia FG" pitchFamily="2" charset="0"/>
                <a:cs typeface="Arial" panose="020B0604020202020204" pitchFamily="34" charset="0"/>
              </a:defRPr>
            </a:lvl2pPr>
            <a:lvl3pPr marL="1143000" indent="-228600">
              <a:defRPr sz="2400" b="1">
                <a:solidFill>
                  <a:schemeClr val="tx1"/>
                </a:solidFill>
                <a:latin typeface="Wachovia FG" pitchFamily="2" charset="0"/>
                <a:cs typeface="Arial" panose="020B0604020202020204" pitchFamily="34" charset="0"/>
              </a:defRPr>
            </a:lvl3pPr>
            <a:lvl4pPr marL="1600200" indent="-228600">
              <a:defRPr sz="2400" b="1">
                <a:solidFill>
                  <a:schemeClr val="tx1"/>
                </a:solidFill>
                <a:latin typeface="Wachovia FG" pitchFamily="2" charset="0"/>
                <a:cs typeface="Arial" panose="020B0604020202020204" pitchFamily="34" charset="0"/>
              </a:defRPr>
            </a:lvl4pPr>
            <a:lvl5pPr marL="2057400" indent="-228600">
              <a:defRPr sz="2400" b="1">
                <a:solidFill>
                  <a:schemeClr val="tx1"/>
                </a:solidFill>
                <a:latin typeface="Wachovia FG" pitchFamily="2"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Wachovia FG" pitchFamily="2"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Wachovia FG" pitchFamily="2"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Wachovia FG" pitchFamily="2"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Wachovia FG" pitchFamily="2" charset="0"/>
                <a:cs typeface="Arial" panose="020B0604020202020204" pitchFamily="34" charset="0"/>
              </a:defRPr>
            </a:lvl9pPr>
          </a:lstStyle>
          <a:p>
            <a:pPr marL="0" marR="0" lvl="0" indent="0" algn="ctr" defTabSz="914400" rtl="0" eaLnBrk="1" fontAlgn="auto" latinLnBrk="0" hangingPunct="1">
              <a:lnSpc>
                <a:spcPts val="2400"/>
              </a:lnSpc>
              <a:spcBef>
                <a:spcPts val="600"/>
              </a:spcBef>
              <a:spcAft>
                <a:spcPts val="0"/>
              </a:spcAft>
              <a:buClrTx/>
              <a:buSzTx/>
              <a:buFontTx/>
              <a:buNone/>
              <a:tabLst/>
              <a:defRPr/>
            </a:pPr>
            <a: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t>5121 Kingdom Way, Suite 100</a:t>
            </a:r>
            <a:b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br>
            <a: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t>Raleigh, NC 27607</a:t>
            </a:r>
            <a:b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br>
            <a: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t>1-800-442-2762</a:t>
            </a:r>
            <a:b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br>
            <a:r>
              <a:rPr kumimoji="0" lang="en-US" altLang="en-US" sz="20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rPr>
              <a:t>www.autismsociety-nc.org</a:t>
            </a:r>
            <a:endParaRPr kumimoji="0" lang="en-US" altLang="en-US" sz="2400" b="0" i="0" u="none" strike="noStrike" kern="1200" cap="none" spc="0" normalizeH="0" baseline="0" noProof="0" dirty="0">
              <a:ln>
                <a:noFill/>
              </a:ln>
              <a:solidFill>
                <a:prstClr val="white">
                  <a:lumMod val="50000"/>
                </a:prstClr>
              </a:solidFill>
              <a:effectLst/>
              <a:uLnTx/>
              <a:uFillTx/>
              <a:latin typeface="Calibri" panose="020F0502020204030204"/>
              <a:ea typeface="Verdana" panose="020B0604030504040204" pitchFamily="34" charset="0"/>
              <a:cs typeface="Verdana" panose="020B0604030504040204" pitchFamily="34" charset="0"/>
            </a:endParaRPr>
          </a:p>
        </p:txBody>
      </p:sp>
      <p:sp>
        <p:nvSpPr>
          <p:cNvPr id="2" name="Slide Number Placeholder 1">
            <a:extLst>
              <a:ext uri="{FF2B5EF4-FFF2-40B4-BE49-F238E27FC236}">
                <a16:creationId xmlns:a16="http://schemas.microsoft.com/office/drawing/2014/main" id="{3D02DA56-8489-2A47-8CFF-510D480AD9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1F33AB-8768-48D3-A358-288EF40B3D3F}" type="slidenum">
              <a:rPr kumimoji="0" lang="en-US" sz="13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57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E3606F-03C1-4AF9-B910-79D6DBDE5C01}"/>
              </a:ext>
            </a:extLst>
          </p:cNvPr>
          <p:cNvSpPr>
            <a:spLocks noGrp="1"/>
          </p:cNvSpPr>
          <p:nvPr>
            <p:ph type="sldNum" sz="quarter" idx="12"/>
          </p:nvPr>
        </p:nvSpPr>
        <p:spPr/>
        <p:txBody>
          <a:bodyPr/>
          <a:lstStyle/>
          <a:p>
            <a:fld id="{401CF334-2D5C-4859-84A6-CA7E6E43FAEB}" type="slidenum">
              <a:rPr lang="en-US" smtClean="0"/>
              <a:t>5</a:t>
            </a:fld>
            <a:endParaRPr lang="en-US" dirty="0"/>
          </a:p>
        </p:txBody>
      </p:sp>
      <p:sp>
        <p:nvSpPr>
          <p:cNvPr id="3" name="Content Placeholder 2">
            <a:extLst>
              <a:ext uri="{FF2B5EF4-FFF2-40B4-BE49-F238E27FC236}">
                <a16:creationId xmlns:a16="http://schemas.microsoft.com/office/drawing/2014/main" id="{793E1907-8808-42C5-9F6C-03269A4E1E17}"/>
              </a:ext>
            </a:extLst>
          </p:cNvPr>
          <p:cNvSpPr>
            <a:spLocks noGrp="1"/>
          </p:cNvSpPr>
          <p:nvPr>
            <p:ph idx="1"/>
          </p:nvPr>
        </p:nvSpPr>
        <p:spPr/>
        <p:txBody>
          <a:bodyPr/>
          <a:lstStyle/>
          <a:p>
            <a:r>
              <a:rPr lang="en-US" dirty="0"/>
              <a:t>NC has 14,000+ people on HCBS waiver waiting list</a:t>
            </a:r>
          </a:p>
          <a:p>
            <a:pPr lvl="1"/>
            <a:r>
              <a:rPr lang="en-US" dirty="0"/>
              <a:t>Wait varies by county, avg 10 years, could be 20. </a:t>
            </a:r>
          </a:p>
          <a:p>
            <a:pPr lvl="1"/>
            <a:r>
              <a:rPr lang="en-US" dirty="0"/>
              <a:t>List only capturing those with highest needs</a:t>
            </a:r>
          </a:p>
          <a:p>
            <a:r>
              <a:rPr lang="en-US" dirty="0"/>
              <a:t>500 million in state dollars has been cut over 5 years from programs that serve people with MH/DD/SAS needs who are uninsured and underinsured</a:t>
            </a:r>
          </a:p>
          <a:p>
            <a:r>
              <a:rPr lang="en-US" dirty="0"/>
              <a:t>Health and disability services (nationwide) are a fragmented system, often dependent on employment or income status with large gaps in who and what is covered</a:t>
            </a:r>
          </a:p>
          <a:p>
            <a:r>
              <a:rPr lang="en-US" dirty="0"/>
              <a:t>The system is still very complicated to navigate and there are fewer built-in programs such as case management, consistently across the age ranges, to help </a:t>
            </a:r>
          </a:p>
        </p:txBody>
      </p:sp>
      <p:sp>
        <p:nvSpPr>
          <p:cNvPr id="4" name="Title 3">
            <a:extLst>
              <a:ext uri="{FF2B5EF4-FFF2-40B4-BE49-F238E27FC236}">
                <a16:creationId xmlns:a16="http://schemas.microsoft.com/office/drawing/2014/main" id="{FEDE0020-FF1F-4160-ACD5-71D454584831}"/>
              </a:ext>
            </a:extLst>
          </p:cNvPr>
          <p:cNvSpPr>
            <a:spLocks noGrp="1"/>
          </p:cNvSpPr>
          <p:nvPr>
            <p:ph type="title"/>
          </p:nvPr>
        </p:nvSpPr>
        <p:spPr/>
        <p:txBody>
          <a:bodyPr/>
          <a:lstStyle/>
          <a:p>
            <a:r>
              <a:rPr lang="en-US" b="1" dirty="0"/>
              <a:t>The view from NC</a:t>
            </a:r>
          </a:p>
        </p:txBody>
      </p:sp>
      <p:pic>
        <p:nvPicPr>
          <p:cNvPr id="5" name="Picture 4">
            <a:extLst>
              <a:ext uri="{FF2B5EF4-FFF2-40B4-BE49-F238E27FC236}">
                <a16:creationId xmlns:a16="http://schemas.microsoft.com/office/drawing/2014/main" id="{6781B325-EB0D-43B0-88BA-3D6F512778F1}"/>
              </a:ext>
            </a:extLst>
          </p:cNvPr>
          <p:cNvPicPr>
            <a:picLocks noChangeAspect="1"/>
          </p:cNvPicPr>
          <p:nvPr/>
        </p:nvPicPr>
        <p:blipFill>
          <a:blip r:embed="rId3"/>
          <a:stretch>
            <a:fillRect/>
          </a:stretch>
        </p:blipFill>
        <p:spPr>
          <a:xfrm>
            <a:off x="4688586" y="934974"/>
            <a:ext cx="3486150" cy="1314450"/>
          </a:xfrm>
          <a:prstGeom prst="rect">
            <a:avLst/>
          </a:prstGeom>
        </p:spPr>
      </p:pic>
    </p:spTree>
    <p:extLst>
      <p:ext uri="{BB962C8B-B14F-4D97-AF65-F5344CB8AC3E}">
        <p14:creationId xmlns:p14="http://schemas.microsoft.com/office/powerpoint/2010/main" val="264368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B612754-4D42-459D-99D0-EDC6D70AB5F1}"/>
              </a:ext>
            </a:extLst>
          </p:cNvPr>
          <p:cNvSpPr>
            <a:spLocks noGrp="1"/>
          </p:cNvSpPr>
          <p:nvPr>
            <p:ph sz="quarter" idx="4"/>
          </p:nvPr>
        </p:nvSpPr>
        <p:spPr>
          <a:xfrm>
            <a:off x="4578605" y="2193133"/>
            <a:ext cx="4041775" cy="4329110"/>
          </a:xfrm>
        </p:spPr>
        <p:txBody>
          <a:bodyPr vert="horz" anchor="t">
            <a:noAutofit/>
          </a:bodyPr>
          <a:lstStyle/>
          <a:p>
            <a:pPr indent="-191770"/>
            <a:r>
              <a:rPr lang="en-US" sz="1800" dirty="0">
                <a:solidFill>
                  <a:schemeClr val="tx1">
                    <a:lumMod val="75000"/>
                    <a:lumOff val="25000"/>
                  </a:schemeClr>
                </a:solidFill>
                <a:cs typeface="Calibri"/>
              </a:rPr>
              <a:t>IPRS</a:t>
            </a:r>
            <a:r>
              <a:rPr lang="en-US" sz="1800" b="1" dirty="0">
                <a:cs typeface="Calibri"/>
              </a:rPr>
              <a:t> </a:t>
            </a:r>
            <a:r>
              <a:rPr lang="en-US" sz="1800" dirty="0">
                <a:cs typeface="Calibri"/>
              </a:rPr>
              <a:t>- State Funded/Block grant services</a:t>
            </a:r>
          </a:p>
          <a:p>
            <a:pPr marL="82550" indent="0">
              <a:buNone/>
            </a:pPr>
            <a:endParaRPr lang="en-US" sz="1800" dirty="0">
              <a:latin typeface="Calibri" panose="020F0502020204030204" pitchFamily="34" charset="0"/>
              <a:cs typeface="Calibri"/>
            </a:endParaRPr>
          </a:p>
          <a:p>
            <a:pPr indent="-191770">
              <a:spcAft>
                <a:spcPts val="1200"/>
              </a:spcAft>
            </a:pPr>
            <a:r>
              <a:rPr lang="en-US" sz="1800" dirty="0">
                <a:latin typeface="Calibri" panose="020F0502020204030204" pitchFamily="34" charset="0"/>
              </a:rPr>
              <a:t>Vocational Rehabilitation services</a:t>
            </a:r>
          </a:p>
          <a:p>
            <a:pPr indent="-191770">
              <a:spcAft>
                <a:spcPts val="1200"/>
              </a:spcAft>
            </a:pPr>
            <a:r>
              <a:rPr lang="en-US" sz="1800" dirty="0">
                <a:latin typeface="Calibri" panose="020F0502020204030204" pitchFamily="34" charset="0"/>
              </a:rPr>
              <a:t>Private Pay</a:t>
            </a:r>
          </a:p>
          <a:p>
            <a:pPr indent="-191770">
              <a:spcAft>
                <a:spcPts val="1200"/>
              </a:spcAft>
            </a:pPr>
            <a:r>
              <a:rPr lang="en-US" sz="1800" dirty="0">
                <a:latin typeface="Calibri" panose="020F0502020204030204" pitchFamily="34" charset="0"/>
              </a:rPr>
              <a:t>Private Health Insurance</a:t>
            </a:r>
          </a:p>
          <a:p>
            <a:pPr indent="-191770">
              <a:spcAft>
                <a:spcPts val="1200"/>
              </a:spcAft>
            </a:pPr>
            <a:r>
              <a:rPr lang="en-US" sz="1800" dirty="0">
                <a:latin typeface="Calibri" panose="020F0502020204030204" pitchFamily="34" charset="0"/>
                <a:cs typeface="Calibri"/>
              </a:rPr>
              <a:t>Non-UCR (local) funds</a:t>
            </a:r>
          </a:p>
          <a:p>
            <a:pPr indent="-191770">
              <a:spcAft>
                <a:spcPts val="1200"/>
              </a:spcAft>
            </a:pPr>
            <a:r>
              <a:rPr lang="en-US" sz="1800" dirty="0">
                <a:latin typeface="Calibri" panose="020F0502020204030204" pitchFamily="34" charset="0"/>
                <a:cs typeface="Calibri"/>
              </a:rPr>
              <a:t>DHHS Grants/direct allocations</a:t>
            </a:r>
          </a:p>
          <a:p>
            <a:pPr indent="-191770">
              <a:spcAft>
                <a:spcPts val="1200"/>
              </a:spcAft>
            </a:pPr>
            <a:r>
              <a:rPr lang="en-US" sz="1800" dirty="0">
                <a:latin typeface="Calibri" panose="020F0502020204030204" pitchFamily="34" charset="0"/>
                <a:cs typeface="Calibri"/>
              </a:rPr>
              <a:t>[School services]</a:t>
            </a:r>
          </a:p>
          <a:p>
            <a:pPr indent="-191770">
              <a:spcAft>
                <a:spcPts val="1200"/>
              </a:spcAft>
            </a:pPr>
            <a:r>
              <a:rPr lang="en-US" sz="1800" dirty="0">
                <a:latin typeface="Calibri" panose="020F0502020204030204" pitchFamily="34" charset="0"/>
                <a:cs typeface="Calibri"/>
              </a:rPr>
              <a:t>[Medicare for dual </a:t>
            </a:r>
            <a:r>
              <a:rPr lang="en-US" sz="1800" dirty="0" err="1">
                <a:latin typeface="Calibri" panose="020F0502020204030204" pitchFamily="34" charset="0"/>
                <a:cs typeface="Calibri"/>
              </a:rPr>
              <a:t>eligibles</a:t>
            </a:r>
            <a:r>
              <a:rPr lang="en-US" sz="1800" dirty="0">
                <a:latin typeface="Calibri" panose="020F0502020204030204" pitchFamily="34" charset="0"/>
                <a:cs typeface="Calibri"/>
              </a:rPr>
              <a:t>]</a:t>
            </a:r>
            <a:endParaRPr lang="en-US" sz="1800" dirty="0">
              <a:cs typeface="Calibri"/>
            </a:endParaRPr>
          </a:p>
        </p:txBody>
      </p:sp>
      <p:sp>
        <p:nvSpPr>
          <p:cNvPr id="5" name="Text Placeholder 4">
            <a:extLst>
              <a:ext uri="{FF2B5EF4-FFF2-40B4-BE49-F238E27FC236}">
                <a16:creationId xmlns:a16="http://schemas.microsoft.com/office/drawing/2014/main" id="{8FA3E24F-A2E8-4351-90B7-4B36EB3776E1}"/>
              </a:ext>
            </a:extLst>
          </p:cNvPr>
          <p:cNvSpPr>
            <a:spLocks noGrp="1"/>
          </p:cNvSpPr>
          <p:nvPr>
            <p:ph type="body" sz="half" idx="3"/>
          </p:nvPr>
        </p:nvSpPr>
        <p:spPr>
          <a:xfrm>
            <a:off x="4581526" y="1735931"/>
            <a:ext cx="4041775" cy="457201"/>
          </a:xfrm>
          <a:solidFill>
            <a:schemeClr val="accent2">
              <a:lumMod val="60000"/>
              <a:lumOff val="40000"/>
            </a:schemeClr>
          </a:solidFill>
          <a:ln>
            <a:noFill/>
          </a:ln>
        </p:spPr>
        <p:txBody>
          <a:bodyPr/>
          <a:lstStyle/>
          <a:p>
            <a:r>
              <a:rPr lang="en-US" sz="2000" dirty="0">
                <a:solidFill>
                  <a:schemeClr val="bg1"/>
                </a:solidFill>
                <a:cs typeface="Calibri"/>
              </a:rPr>
              <a:t>Non-Medicaid</a:t>
            </a:r>
            <a:endParaRPr lang="en-US" sz="2000" dirty="0">
              <a:solidFill>
                <a:schemeClr val="bg1"/>
              </a:solidFill>
            </a:endParaRPr>
          </a:p>
        </p:txBody>
      </p:sp>
      <p:sp>
        <p:nvSpPr>
          <p:cNvPr id="3" name="Content Placeholder 2"/>
          <p:cNvSpPr>
            <a:spLocks noGrp="1"/>
          </p:cNvSpPr>
          <p:nvPr>
            <p:ph sz="quarter" idx="2"/>
          </p:nvPr>
        </p:nvSpPr>
        <p:spPr>
          <a:xfrm>
            <a:off x="635000" y="2193132"/>
            <a:ext cx="3517900" cy="4329111"/>
          </a:xfrm>
        </p:spPr>
        <p:txBody>
          <a:bodyPr vert="horz" anchor="t">
            <a:noAutofit/>
          </a:bodyPr>
          <a:lstStyle/>
          <a:p>
            <a:pPr indent="-191770">
              <a:spcAft>
                <a:spcPts val="1200"/>
              </a:spcAft>
            </a:pPr>
            <a:r>
              <a:rPr lang="en-US" sz="1800" dirty="0">
                <a:latin typeface="Calibri" panose="020F0502020204030204" pitchFamily="34" charset="0"/>
              </a:rPr>
              <a:t>Innovations Medicaid Waiver Services (1915b/c waiver)</a:t>
            </a:r>
          </a:p>
          <a:p>
            <a:pPr indent="-191770">
              <a:spcAft>
                <a:spcPts val="1200"/>
              </a:spcAft>
            </a:pPr>
            <a:r>
              <a:rPr lang="en-US" sz="1800" dirty="0">
                <a:latin typeface="Calibri" panose="020F0502020204030204" pitchFamily="34" charset="0"/>
              </a:rPr>
              <a:t>Other CAP waivers (CAP-C, CAP-DA)</a:t>
            </a:r>
            <a:endParaRPr lang="en-US" sz="1800" dirty="0"/>
          </a:p>
          <a:p>
            <a:pPr indent="-191770">
              <a:spcAft>
                <a:spcPts val="1200"/>
              </a:spcAft>
            </a:pPr>
            <a:r>
              <a:rPr lang="en-US" sz="1800" dirty="0">
                <a:latin typeface="Calibri" panose="020F0502020204030204" pitchFamily="34" charset="0"/>
              </a:rPr>
              <a:t>B3 services </a:t>
            </a:r>
            <a:r>
              <a:rPr lang="en-US" sz="1800" i="1" dirty="0">
                <a:latin typeface="Calibri" panose="020F0502020204030204" pitchFamily="34" charset="0"/>
              </a:rPr>
              <a:t>(Medicaid through LME/MCO Per Member Per Month)</a:t>
            </a:r>
            <a:endParaRPr lang="en-US" sz="1800" i="1" dirty="0">
              <a:latin typeface="Calibri" panose="020F0502020204030204" pitchFamily="34" charset="0"/>
              <a:cs typeface="Calibri"/>
            </a:endParaRPr>
          </a:p>
          <a:p>
            <a:pPr indent="-191770">
              <a:spcAft>
                <a:spcPts val="1200"/>
              </a:spcAft>
            </a:pPr>
            <a:r>
              <a:rPr lang="en-US" sz="1800" dirty="0">
                <a:latin typeface="Calibri" panose="020F0502020204030204" pitchFamily="34" charset="0"/>
              </a:rPr>
              <a:t>Medicaid Enhanced Benefits </a:t>
            </a:r>
            <a:r>
              <a:rPr lang="en-US" sz="1800" i="1" dirty="0">
                <a:latin typeface="Calibri" panose="020F0502020204030204" pitchFamily="34" charset="0"/>
              </a:rPr>
              <a:t>(Mental Health/SU)</a:t>
            </a:r>
            <a:endParaRPr lang="en-US" sz="1800" i="1" dirty="0">
              <a:latin typeface="Calibri" panose="020F0502020204030204" pitchFamily="34" charset="0"/>
              <a:cs typeface="Calibri"/>
            </a:endParaRPr>
          </a:p>
          <a:p>
            <a:pPr indent="-191770">
              <a:spcAft>
                <a:spcPts val="1200"/>
              </a:spcAft>
            </a:pPr>
            <a:r>
              <a:rPr lang="en-US" sz="1800" dirty="0">
                <a:latin typeface="Calibri" panose="020F0502020204030204" pitchFamily="34" charset="0"/>
              </a:rPr>
              <a:t>Traditional Medicaid/Health Choice, CHIP</a:t>
            </a:r>
            <a:r>
              <a:rPr lang="en-US" sz="1800" dirty="0">
                <a:latin typeface="Calibri" panose="020F0502020204030204" pitchFamily="34" charset="0"/>
                <a:cs typeface="Calibri"/>
              </a:rPr>
              <a:t>, (OT/PT/ST/Dx, etc.)</a:t>
            </a:r>
          </a:p>
          <a:p>
            <a:pPr indent="-191770">
              <a:spcAft>
                <a:spcPts val="1200"/>
              </a:spcAft>
            </a:pPr>
            <a:r>
              <a:rPr lang="en-US" sz="1800" dirty="0">
                <a:latin typeface="Calibri" panose="020F0502020204030204" pitchFamily="34" charset="0"/>
              </a:rPr>
              <a:t>Reinvestment Funds</a:t>
            </a:r>
          </a:p>
          <a:p>
            <a:pPr marL="0" indent="0">
              <a:buNone/>
            </a:pPr>
            <a:endParaRPr lang="en-US" sz="1400" dirty="0">
              <a:cs typeface="Calibri"/>
            </a:endParaRPr>
          </a:p>
          <a:p>
            <a:pPr indent="-191770"/>
            <a:endParaRPr lang="en-US" dirty="0">
              <a:cs typeface="Calibri"/>
            </a:endParaRPr>
          </a:p>
        </p:txBody>
      </p:sp>
      <p:sp>
        <p:nvSpPr>
          <p:cNvPr id="4" name="Text Placeholder 3">
            <a:extLst>
              <a:ext uri="{FF2B5EF4-FFF2-40B4-BE49-F238E27FC236}">
                <a16:creationId xmlns:a16="http://schemas.microsoft.com/office/drawing/2014/main" id="{9566F41A-5DBE-4D99-BAF7-C468C22702D0}"/>
              </a:ext>
            </a:extLst>
          </p:cNvPr>
          <p:cNvSpPr>
            <a:spLocks noGrp="1"/>
          </p:cNvSpPr>
          <p:nvPr>
            <p:ph type="body" idx="1"/>
          </p:nvPr>
        </p:nvSpPr>
        <p:spPr>
          <a:xfrm>
            <a:off x="635000" y="1735931"/>
            <a:ext cx="3619500" cy="457201"/>
          </a:xfrm>
          <a:solidFill>
            <a:schemeClr val="accent2">
              <a:lumMod val="60000"/>
              <a:lumOff val="40000"/>
            </a:schemeClr>
          </a:solidFill>
          <a:ln>
            <a:noFill/>
          </a:ln>
        </p:spPr>
        <p:txBody>
          <a:bodyPr/>
          <a:lstStyle/>
          <a:p>
            <a:r>
              <a:rPr lang="en-US" sz="2000" dirty="0">
                <a:solidFill>
                  <a:schemeClr val="bg1"/>
                </a:solidFill>
                <a:cs typeface="Calibri"/>
              </a:rPr>
              <a:t>Medicaid</a:t>
            </a:r>
            <a:endParaRPr lang="en-US" sz="2000" dirty="0">
              <a:solidFill>
                <a:schemeClr val="bg1"/>
              </a:solidFill>
            </a:endParaRPr>
          </a:p>
        </p:txBody>
      </p:sp>
      <p:sp>
        <p:nvSpPr>
          <p:cNvPr id="2" name="Title 1"/>
          <p:cNvSpPr>
            <a:spLocks noGrp="1"/>
          </p:cNvSpPr>
          <p:nvPr>
            <p:ph type="title"/>
          </p:nvPr>
        </p:nvSpPr>
        <p:spPr>
          <a:xfrm>
            <a:off x="381000" y="757239"/>
            <a:ext cx="5905500" cy="878680"/>
          </a:xfrm>
        </p:spPr>
        <p:txBody>
          <a:bodyPr>
            <a:noAutofit/>
          </a:bodyPr>
          <a:lstStyle/>
          <a:p>
            <a:r>
              <a:rPr lang="en-US" b="1" dirty="0"/>
              <a:t>Current Funding Streams for Services</a:t>
            </a:r>
          </a:p>
        </p:txBody>
      </p:sp>
      <p:sp>
        <p:nvSpPr>
          <p:cNvPr id="7" name="Slide Number Placeholder 6">
            <a:extLst>
              <a:ext uri="{FF2B5EF4-FFF2-40B4-BE49-F238E27FC236}">
                <a16:creationId xmlns:a16="http://schemas.microsoft.com/office/drawing/2014/main" id="{ACDFB528-3A8D-4E97-8BDC-EDD88398C913}"/>
              </a:ext>
            </a:extLst>
          </p:cNvPr>
          <p:cNvSpPr>
            <a:spLocks noGrp="1"/>
          </p:cNvSpPr>
          <p:nvPr>
            <p:ph type="sldNum" sz="quarter" idx="11"/>
          </p:nvPr>
        </p:nvSpPr>
        <p:spPr/>
        <p:txBody>
          <a:bodyPr/>
          <a:lstStyle/>
          <a:p>
            <a:fld id="{401CF334-2D5C-4859-84A6-CA7E6E43FAEB}" type="slidenum">
              <a:rPr lang="en-US" smtClean="0"/>
              <a:t>6</a:t>
            </a:fld>
            <a:endParaRPr lang="en-US" dirty="0"/>
          </a:p>
        </p:txBody>
      </p:sp>
    </p:spTree>
    <p:extLst>
      <p:ext uri="{BB962C8B-B14F-4D97-AF65-F5344CB8AC3E}">
        <p14:creationId xmlns:p14="http://schemas.microsoft.com/office/powerpoint/2010/main" val="123397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570A94-A9AE-4F7F-8144-5F82B5D9E1C8}"/>
              </a:ext>
            </a:extLst>
          </p:cNvPr>
          <p:cNvSpPr>
            <a:spLocks noGrp="1"/>
          </p:cNvSpPr>
          <p:nvPr>
            <p:ph type="sldNum" sz="quarter" idx="12"/>
          </p:nvPr>
        </p:nvSpPr>
        <p:spPr/>
        <p:txBody>
          <a:bodyPr/>
          <a:lstStyle/>
          <a:p>
            <a:fld id="{401CF334-2D5C-4859-84A6-CA7E6E43FAEB}" type="slidenum">
              <a:rPr lang="en-US" smtClean="0"/>
              <a:t>7</a:t>
            </a:fld>
            <a:endParaRPr lang="en-US" dirty="0"/>
          </a:p>
        </p:txBody>
      </p:sp>
      <p:sp>
        <p:nvSpPr>
          <p:cNvPr id="3" name="Content Placeholder 2">
            <a:extLst>
              <a:ext uri="{FF2B5EF4-FFF2-40B4-BE49-F238E27FC236}">
                <a16:creationId xmlns:a16="http://schemas.microsoft.com/office/drawing/2014/main" id="{9217BE9D-09E7-4BB2-85B7-E52D4F1DBEFF}"/>
              </a:ext>
            </a:extLst>
          </p:cNvPr>
          <p:cNvSpPr>
            <a:spLocks noGrp="1"/>
          </p:cNvSpPr>
          <p:nvPr>
            <p:ph idx="1"/>
          </p:nvPr>
        </p:nvSpPr>
        <p:spPr/>
        <p:txBody>
          <a:bodyPr>
            <a:normAutofit/>
          </a:bodyPr>
          <a:lstStyle/>
          <a:p>
            <a:r>
              <a:rPr lang="en-US" dirty="0"/>
              <a:t>Resources</a:t>
            </a:r>
          </a:p>
          <a:p>
            <a:pPr lvl="1"/>
            <a:r>
              <a:rPr lang="en-US" dirty="0"/>
              <a:t>Is there enough money? We prioritize what we consider important</a:t>
            </a:r>
          </a:p>
          <a:p>
            <a:pPr lvl="1"/>
            <a:r>
              <a:rPr lang="en-US" dirty="0"/>
              <a:t>Most publicly funded services for IDD are not considered an “entitlement” i.e. there is no requirement to serve everyone who shows up as diagnosed with IDD, even if they are entitled to </a:t>
            </a:r>
            <a:r>
              <a:rPr lang="en-US" i="1" dirty="0"/>
              <a:t>health care</a:t>
            </a:r>
            <a:r>
              <a:rPr lang="en-US" dirty="0"/>
              <a:t>, they are not entitled to services to treat their </a:t>
            </a:r>
            <a:r>
              <a:rPr lang="en-US" i="1" dirty="0"/>
              <a:t>IDD</a:t>
            </a:r>
            <a:r>
              <a:rPr lang="en-US" dirty="0"/>
              <a:t> </a:t>
            </a:r>
            <a:r>
              <a:rPr lang="en-US" i="1" dirty="0"/>
              <a:t>condition</a:t>
            </a:r>
            <a:r>
              <a:rPr lang="en-US" dirty="0"/>
              <a:t>. </a:t>
            </a:r>
          </a:p>
          <a:p>
            <a:r>
              <a:rPr lang="en-US" dirty="0"/>
              <a:t>Eligibility: </a:t>
            </a:r>
          </a:p>
          <a:p>
            <a:pPr lvl="1"/>
            <a:r>
              <a:rPr lang="en-US" dirty="0"/>
              <a:t>We place eligibility as a gatekeeper because we limit resources for most services: people may have to meet a high threshold, i.e.. be significantly disabled, and jump thorough a lot of hoops </a:t>
            </a:r>
          </a:p>
          <a:p>
            <a:pPr lvl="1"/>
            <a:r>
              <a:rPr lang="en-US" dirty="0"/>
              <a:t>Every program has different a eligibility and process</a:t>
            </a:r>
          </a:p>
          <a:p>
            <a:pPr lvl="1"/>
            <a:r>
              <a:rPr lang="en-US" dirty="0"/>
              <a:t>Some diagnosis may be included or excluded</a:t>
            </a:r>
          </a:p>
          <a:p>
            <a:pPr lvl="1"/>
            <a:r>
              <a:rPr lang="en-US" dirty="0"/>
              <a:t>Some programs/services are not required to serve certain diagnosis</a:t>
            </a:r>
          </a:p>
          <a:p>
            <a:pPr marL="308610" lvl="1" indent="0">
              <a:buNone/>
            </a:pPr>
            <a:endParaRPr lang="en-US" dirty="0"/>
          </a:p>
          <a:p>
            <a:pPr marL="308610" lvl="1" indent="0">
              <a:buNone/>
            </a:pPr>
            <a:endParaRPr lang="en-US" dirty="0"/>
          </a:p>
        </p:txBody>
      </p:sp>
      <p:sp>
        <p:nvSpPr>
          <p:cNvPr id="4" name="Title 3">
            <a:extLst>
              <a:ext uri="{FF2B5EF4-FFF2-40B4-BE49-F238E27FC236}">
                <a16:creationId xmlns:a16="http://schemas.microsoft.com/office/drawing/2014/main" id="{A2FA2DAA-1779-4365-A592-49F38D9C1533}"/>
              </a:ext>
            </a:extLst>
          </p:cNvPr>
          <p:cNvSpPr>
            <a:spLocks noGrp="1"/>
          </p:cNvSpPr>
          <p:nvPr>
            <p:ph type="title"/>
          </p:nvPr>
        </p:nvSpPr>
        <p:spPr/>
        <p:txBody>
          <a:bodyPr/>
          <a:lstStyle/>
          <a:p>
            <a:r>
              <a:rPr lang="en-US" b="1" dirty="0"/>
              <a:t>We have all these funding streams: what’s the problem? </a:t>
            </a:r>
          </a:p>
        </p:txBody>
      </p:sp>
    </p:spTree>
    <p:extLst>
      <p:ext uri="{BB962C8B-B14F-4D97-AF65-F5344CB8AC3E}">
        <p14:creationId xmlns:p14="http://schemas.microsoft.com/office/powerpoint/2010/main" val="236913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CCF2B9-89B6-4E55-93F5-289FF5843C97}"/>
              </a:ext>
            </a:extLst>
          </p:cNvPr>
          <p:cNvSpPr>
            <a:spLocks noGrp="1"/>
          </p:cNvSpPr>
          <p:nvPr>
            <p:ph type="sldNum" sz="quarter" idx="12"/>
          </p:nvPr>
        </p:nvSpPr>
        <p:spPr/>
        <p:txBody>
          <a:bodyPr/>
          <a:lstStyle/>
          <a:p>
            <a:fld id="{401CF334-2D5C-4859-84A6-CA7E6E43FAEB}" type="slidenum">
              <a:rPr lang="en-US" smtClean="0"/>
              <a:t>8</a:t>
            </a:fld>
            <a:endParaRPr lang="en-US" dirty="0"/>
          </a:p>
        </p:txBody>
      </p:sp>
      <p:sp>
        <p:nvSpPr>
          <p:cNvPr id="3" name="Content Placeholder 2">
            <a:extLst>
              <a:ext uri="{FF2B5EF4-FFF2-40B4-BE49-F238E27FC236}">
                <a16:creationId xmlns:a16="http://schemas.microsoft.com/office/drawing/2014/main" id="{17F5E3F2-0D3F-47EF-AABC-5A998B7BB346}"/>
              </a:ext>
            </a:extLst>
          </p:cNvPr>
          <p:cNvSpPr>
            <a:spLocks noGrp="1"/>
          </p:cNvSpPr>
          <p:nvPr>
            <p:ph idx="1"/>
          </p:nvPr>
        </p:nvSpPr>
        <p:spPr/>
        <p:txBody>
          <a:bodyPr/>
          <a:lstStyle/>
          <a:p>
            <a:r>
              <a:rPr lang="en-US" dirty="0"/>
              <a:t>Advocacy is how you work to make policy makers see your issue as more important than they currently value it*. </a:t>
            </a:r>
          </a:p>
          <a:p>
            <a:pPr lvl="1"/>
            <a:r>
              <a:rPr lang="en-US" dirty="0"/>
              <a:t>Sharing stories of having services</a:t>
            </a:r>
            <a:r>
              <a:rPr lang="en-US"/>
              <a:t>/supports, </a:t>
            </a:r>
            <a:r>
              <a:rPr lang="en-US" dirty="0"/>
              <a:t>the change it creates</a:t>
            </a:r>
          </a:p>
          <a:p>
            <a:pPr lvl="1"/>
            <a:r>
              <a:rPr lang="en-US" dirty="0"/>
              <a:t>Stories of the lack of services/supports, negative effect</a:t>
            </a:r>
          </a:p>
          <a:p>
            <a:pPr lvl="1"/>
            <a:r>
              <a:rPr lang="en-US" dirty="0"/>
              <a:t>The effectiveness of the work, professional views </a:t>
            </a:r>
          </a:p>
          <a:p>
            <a:pPr lvl="1"/>
            <a:r>
              <a:rPr lang="en-US" dirty="0"/>
              <a:t>Also: science and data are helpful, but recognize that just like what we are seeing with other policy issues, science/data alone does not change people’s minds</a:t>
            </a:r>
          </a:p>
          <a:p>
            <a:pPr lvl="1"/>
            <a:r>
              <a:rPr lang="en-US" dirty="0"/>
              <a:t>*Advocacy isn’t the only strategy being employed: disability legal rights orgs have been suing over lack of access</a:t>
            </a:r>
          </a:p>
          <a:p>
            <a:pPr lvl="1"/>
            <a:endParaRPr lang="en-US" dirty="0"/>
          </a:p>
        </p:txBody>
      </p:sp>
      <p:sp>
        <p:nvSpPr>
          <p:cNvPr id="4" name="Title 3">
            <a:extLst>
              <a:ext uri="{FF2B5EF4-FFF2-40B4-BE49-F238E27FC236}">
                <a16:creationId xmlns:a16="http://schemas.microsoft.com/office/drawing/2014/main" id="{3AF79269-381C-46D0-A97F-8D791AF64B2A}"/>
              </a:ext>
            </a:extLst>
          </p:cNvPr>
          <p:cNvSpPr>
            <a:spLocks noGrp="1"/>
          </p:cNvSpPr>
          <p:nvPr>
            <p:ph type="title"/>
          </p:nvPr>
        </p:nvSpPr>
        <p:spPr/>
        <p:txBody>
          <a:bodyPr/>
          <a:lstStyle/>
          <a:p>
            <a:r>
              <a:rPr lang="en-US" b="1" dirty="0"/>
              <a:t>Advocacy</a:t>
            </a:r>
          </a:p>
        </p:txBody>
      </p:sp>
      <p:pic>
        <p:nvPicPr>
          <p:cNvPr id="10" name="Picture 9" descr="A red stop sign sitting on top of a pole&#10;&#10;Description automatically generated">
            <a:extLst>
              <a:ext uri="{FF2B5EF4-FFF2-40B4-BE49-F238E27FC236}">
                <a16:creationId xmlns:a16="http://schemas.microsoft.com/office/drawing/2014/main" id="{E06A5E26-226C-44BD-B41D-8BD46FDC8E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8715" y="577342"/>
            <a:ext cx="2454679" cy="1632458"/>
          </a:xfrm>
          <a:prstGeom prst="rect">
            <a:avLst/>
          </a:prstGeom>
        </p:spPr>
      </p:pic>
    </p:spTree>
    <p:extLst>
      <p:ext uri="{BB962C8B-B14F-4D97-AF65-F5344CB8AC3E}">
        <p14:creationId xmlns:p14="http://schemas.microsoft.com/office/powerpoint/2010/main" val="128827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9C71A3-FEB5-4411-A36C-0118FF8AB23F}"/>
              </a:ext>
            </a:extLst>
          </p:cNvPr>
          <p:cNvSpPr>
            <a:spLocks noGrp="1"/>
          </p:cNvSpPr>
          <p:nvPr>
            <p:ph type="sldNum" sz="quarter" idx="12"/>
          </p:nvPr>
        </p:nvSpPr>
        <p:spPr/>
        <p:txBody>
          <a:bodyPr/>
          <a:lstStyle/>
          <a:p>
            <a:fld id="{401CF334-2D5C-4859-84A6-CA7E6E43FAEB}" type="slidenum">
              <a:rPr lang="en-US" smtClean="0"/>
              <a:t>9</a:t>
            </a:fld>
            <a:endParaRPr lang="en-US" dirty="0"/>
          </a:p>
        </p:txBody>
      </p:sp>
      <p:sp>
        <p:nvSpPr>
          <p:cNvPr id="3" name="Content Placeholder 2">
            <a:extLst>
              <a:ext uri="{FF2B5EF4-FFF2-40B4-BE49-F238E27FC236}">
                <a16:creationId xmlns:a16="http://schemas.microsoft.com/office/drawing/2014/main" id="{AA423120-80F0-40C2-86CE-27E9D3BF37A0}"/>
              </a:ext>
            </a:extLst>
          </p:cNvPr>
          <p:cNvSpPr>
            <a:spLocks noGrp="1"/>
          </p:cNvSpPr>
          <p:nvPr>
            <p:ph idx="1"/>
          </p:nvPr>
        </p:nvSpPr>
        <p:spPr/>
        <p:txBody>
          <a:bodyPr>
            <a:normAutofit lnSpcReduction="10000"/>
          </a:bodyPr>
          <a:lstStyle/>
          <a:p>
            <a:r>
              <a:rPr lang="en-US" dirty="0"/>
              <a:t>Court has granted “motion for summary judgement” in favor of plaintiffs with I/DD vs state of NC: ruling in favor with no trial</a:t>
            </a:r>
          </a:p>
          <a:p>
            <a:r>
              <a:rPr lang="en-US" dirty="0"/>
              <a:t>Court: state has institutional bias and violates state law</a:t>
            </a:r>
          </a:p>
          <a:p>
            <a:r>
              <a:rPr lang="en-US" dirty="0"/>
              <a:t>People at risk of institutionalization, </a:t>
            </a:r>
            <a:r>
              <a:rPr lang="en-US" dirty="0" err="1"/>
              <a:t>reinstitutionalizaiton</a:t>
            </a:r>
            <a:endParaRPr lang="en-US" dirty="0"/>
          </a:p>
          <a:p>
            <a:r>
              <a:rPr lang="en-US" dirty="0"/>
              <a:t>Lack adequate services and supports in community</a:t>
            </a:r>
          </a:p>
          <a:p>
            <a:r>
              <a:rPr lang="en-US" dirty="0"/>
              <a:t>Short version: Win!</a:t>
            </a:r>
          </a:p>
          <a:p>
            <a:r>
              <a:rPr lang="en-US" b="1" dirty="0"/>
              <a:t>We don’t yet know what the court will recommend as a remedy</a:t>
            </a:r>
          </a:p>
          <a:p>
            <a:pPr lvl="1"/>
            <a:r>
              <a:rPr lang="en-US" dirty="0"/>
              <a:t>Gathering information and recommendations</a:t>
            </a:r>
          </a:p>
          <a:p>
            <a:pPr lvl="1"/>
            <a:r>
              <a:rPr lang="en-US" dirty="0"/>
              <a:t>Remedy for plaintiffs vs other people in NC</a:t>
            </a:r>
          </a:p>
          <a:p>
            <a:pPr lvl="1"/>
            <a:r>
              <a:rPr lang="en-US" dirty="0"/>
              <a:t>Olmstead plan to be written by the state</a:t>
            </a:r>
          </a:p>
          <a:p>
            <a:r>
              <a:rPr lang="en-US" i="1" dirty="0"/>
              <a:t>Too early to tell NCGA what the fix is and what to fund</a:t>
            </a:r>
          </a:p>
          <a:p>
            <a:r>
              <a:rPr lang="en-US" i="1" dirty="0"/>
              <a:t>Opportunity to think beyond what we are currently doing, how we are currently funding</a:t>
            </a:r>
          </a:p>
          <a:p>
            <a:pPr marL="82296" indent="0">
              <a:buNone/>
            </a:pPr>
            <a:endParaRPr lang="en-US" dirty="0"/>
          </a:p>
          <a:p>
            <a:pPr lvl="1"/>
            <a:endParaRPr lang="en-US" dirty="0"/>
          </a:p>
        </p:txBody>
      </p:sp>
      <p:sp>
        <p:nvSpPr>
          <p:cNvPr id="4" name="Title 3">
            <a:extLst>
              <a:ext uri="{FF2B5EF4-FFF2-40B4-BE49-F238E27FC236}">
                <a16:creationId xmlns:a16="http://schemas.microsoft.com/office/drawing/2014/main" id="{E6C29754-1E2D-4059-BEA6-679ABFEFB4B7}"/>
              </a:ext>
            </a:extLst>
          </p:cNvPr>
          <p:cNvSpPr>
            <a:spLocks noGrp="1"/>
          </p:cNvSpPr>
          <p:nvPr>
            <p:ph type="title"/>
          </p:nvPr>
        </p:nvSpPr>
        <p:spPr/>
        <p:txBody>
          <a:bodyPr/>
          <a:lstStyle/>
          <a:p>
            <a:r>
              <a:rPr lang="en-US" dirty="0"/>
              <a:t>Samantha R Decision</a:t>
            </a:r>
          </a:p>
        </p:txBody>
      </p:sp>
    </p:spTree>
    <p:extLst>
      <p:ext uri="{BB962C8B-B14F-4D97-AF65-F5344CB8AC3E}">
        <p14:creationId xmlns:p14="http://schemas.microsoft.com/office/powerpoint/2010/main" val="39514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7asnctemplate">
  <a:themeElements>
    <a:clrScheme name="ASNC">
      <a:dk1>
        <a:srgbClr val="262626"/>
      </a:dk1>
      <a:lt1>
        <a:sysClr val="window" lastClr="FFFFFF"/>
      </a:lt1>
      <a:dk2>
        <a:srgbClr val="455F51"/>
      </a:dk2>
      <a:lt2>
        <a:srgbClr val="E2DFCC"/>
      </a:lt2>
      <a:accent1>
        <a:srgbClr val="FBDD6F"/>
      </a:accent1>
      <a:accent2>
        <a:srgbClr val="63A537"/>
      </a:accent2>
      <a:accent3>
        <a:srgbClr val="39892F"/>
      </a:accent3>
      <a:accent4>
        <a:srgbClr val="FFC82E"/>
      </a:accent4>
      <a:accent5>
        <a:srgbClr val="D97A23"/>
      </a:accent5>
      <a:accent6>
        <a:srgbClr val="BCE08A"/>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2017asnctemplate" id="{0E550307-35CC-4909-8A8D-BC63CBD80561}" vid="{87054092-7D31-49AA-99BB-0F4142126F5D}"/>
    </a:ext>
  </a:extLst>
</a:theme>
</file>

<file path=ppt/theme/theme2.xml><?xml version="1.0" encoding="utf-8"?>
<a:theme xmlns:a="http://schemas.openxmlformats.org/drawingml/2006/main" name="Training presentation">
  <a:themeElements>
    <a:clrScheme name="ASNC">
      <a:dk1>
        <a:srgbClr val="262626"/>
      </a:dk1>
      <a:lt1>
        <a:sysClr val="window" lastClr="FFFFFF"/>
      </a:lt1>
      <a:dk2>
        <a:srgbClr val="455F51"/>
      </a:dk2>
      <a:lt2>
        <a:srgbClr val="E2DFCC"/>
      </a:lt2>
      <a:accent1>
        <a:srgbClr val="FBDD6F"/>
      </a:accent1>
      <a:accent2>
        <a:srgbClr val="63A537"/>
      </a:accent2>
      <a:accent3>
        <a:srgbClr val="39892F"/>
      </a:accent3>
      <a:accent4>
        <a:srgbClr val="FFC82E"/>
      </a:accent4>
      <a:accent5>
        <a:srgbClr val="D97A23"/>
      </a:accent5>
      <a:accent6>
        <a:srgbClr val="BCE08A"/>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0C10742914E749BC51F46ABA9E7FC8" ma:contentTypeVersion="13" ma:contentTypeDescription="Create a new document." ma:contentTypeScope="" ma:versionID="6d0c8884951aedd648cff88fb48db9f9">
  <xsd:schema xmlns:xsd="http://www.w3.org/2001/XMLSchema" xmlns:xs="http://www.w3.org/2001/XMLSchema" xmlns:p="http://schemas.microsoft.com/office/2006/metadata/properties" xmlns:ns3="12bd12ef-7f60-4493-b062-8c4a46652d55" xmlns:ns4="eda97de8-5649-447a-93f3-f2e19925ee50" targetNamespace="http://schemas.microsoft.com/office/2006/metadata/properties" ma:root="true" ma:fieldsID="0a13ec630fe4e03547e223b779f32d23" ns3:_="" ns4:_="">
    <xsd:import namespace="12bd12ef-7f60-4493-b062-8c4a46652d55"/>
    <xsd:import namespace="eda97de8-5649-447a-93f3-f2e19925ee50"/>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d12ef-7f60-4493-b062-8c4a46652d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a97de8-5649-447a-93f3-f2e19925ee5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2bd12ef-7f60-4493-b062-8c4a46652d55">
      <UserInfo>
        <DisplayName>David Laxton</DisplayName>
        <AccountId>18</AccountId>
        <AccountType/>
      </UserInfo>
      <UserInfo>
        <DisplayName>Tracey Sheriff</DisplayName>
        <AccountId>28</AccountId>
        <AccountType/>
      </UserInfo>
      <UserInfo>
        <DisplayName>Kerri Erb</DisplayName>
        <AccountId>56</AccountId>
        <AccountType/>
      </UserInfo>
      <UserInfo>
        <DisplayName>Eb Roberts</DisplayName>
        <AccountId>1643</AccountId>
        <AccountType/>
      </UserInfo>
    </SharedWithUsers>
  </documentManagement>
</p:properties>
</file>

<file path=customXml/itemProps1.xml><?xml version="1.0" encoding="utf-8"?>
<ds:datastoreItem xmlns:ds="http://schemas.openxmlformats.org/officeDocument/2006/customXml" ds:itemID="{7AB4B9B8-148C-462B-A668-1A2F09C0DD85}">
  <ds:schemaRefs>
    <ds:schemaRef ds:uri="http://schemas.microsoft.com/sharepoint/v3/contenttype/forms"/>
  </ds:schemaRefs>
</ds:datastoreItem>
</file>

<file path=customXml/itemProps2.xml><?xml version="1.0" encoding="utf-8"?>
<ds:datastoreItem xmlns:ds="http://schemas.openxmlformats.org/officeDocument/2006/customXml" ds:itemID="{73390C78-4D7A-4D28-B864-B18FC948B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bd12ef-7f60-4493-b062-8c4a46652d55"/>
    <ds:schemaRef ds:uri="eda97de8-5649-447a-93f3-f2e19925ee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F01594-A10F-46A4-B3CD-4A8CFAFECAD7}">
  <ds:schemaRefs>
    <ds:schemaRef ds:uri="http://purl.org/dc/dcmitype/"/>
    <ds:schemaRef ds:uri="http://schemas.microsoft.com/office/infopath/2007/PartnerControls"/>
    <ds:schemaRef ds:uri="12bd12ef-7f60-4493-b062-8c4a46652d55"/>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eda97de8-5649-447a-93f3-f2e19925ee5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ATD series Part 2 - Katie Holler</Template>
  <TotalTime>1143</TotalTime>
  <Words>5675</Words>
  <Application>Microsoft Office PowerPoint</Application>
  <PresentationFormat>On-screen Show (4:3)</PresentationFormat>
  <Paragraphs>547</Paragraphs>
  <Slides>45</Slides>
  <Notes>31</Notes>
  <HiddenSlides>1</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2017asnctemplate</vt:lpstr>
      <vt:lpstr>Training presentation</vt:lpstr>
      <vt:lpstr>  Current Issues in Developmental Disability Advocacy: What’s Happening and What You Can Do</vt:lpstr>
      <vt:lpstr>Welcome!</vt:lpstr>
      <vt:lpstr>Tonight’s Outline</vt:lpstr>
      <vt:lpstr>The Status of IDD Supports and Services</vt:lpstr>
      <vt:lpstr>The view from NC</vt:lpstr>
      <vt:lpstr>Current Funding Streams for Services</vt:lpstr>
      <vt:lpstr>We have all these funding streams: what’s the problem? </vt:lpstr>
      <vt:lpstr>Advocacy</vt:lpstr>
      <vt:lpstr>Samantha R Decision</vt:lpstr>
      <vt:lpstr>Medicaid in North Carolina</vt:lpstr>
      <vt:lpstr>“Expanding Medicaid” = Covering the Health Insurance Gap, Not Service Waivers</vt:lpstr>
      <vt:lpstr>How Medicaid funds flow to NC today</vt:lpstr>
      <vt:lpstr>Transforming to Managed Care: What’s That?</vt:lpstr>
      <vt:lpstr>LME/MCOs aka Pre-Paid Inpatient Health Plans (PIHP) (Local Management Entities/Managed Care Organizations are Pre-paid Health Plans) Newest Map: https://www.ncdhhs.gov/providers/lme-mco-directory </vt:lpstr>
      <vt:lpstr>Medicaid Transformation = Change is coming </vt:lpstr>
      <vt:lpstr> The Medicaid Standard Plan and the Tailored Plan </vt:lpstr>
      <vt:lpstr>Behavioral Health Integration and Tailored Plan </vt:lpstr>
      <vt:lpstr>PowerPoint Presentation</vt:lpstr>
      <vt:lpstr>Standard Plan</vt:lpstr>
      <vt:lpstr>Standard Plans</vt:lpstr>
      <vt:lpstr>PowerPoint Presentation</vt:lpstr>
      <vt:lpstr>PowerPoint Presentation</vt:lpstr>
      <vt:lpstr>Tailored Plan</vt:lpstr>
      <vt:lpstr>How Medicaid funds will flow </vt:lpstr>
      <vt:lpstr>New Elements of Transformation </vt:lpstr>
      <vt:lpstr>What is Integrated Care?</vt:lpstr>
      <vt:lpstr>Care Management</vt:lpstr>
      <vt:lpstr>Care Management, Cont.</vt:lpstr>
      <vt:lpstr>Advanced Medical Homes (AMHs)</vt:lpstr>
      <vt:lpstr>When is this all happening?</vt:lpstr>
      <vt:lpstr>NC State Budget</vt:lpstr>
      <vt:lpstr>Federal Budget</vt:lpstr>
      <vt:lpstr>Other Federal Bills and Issues</vt:lpstr>
      <vt:lpstr>Federal Rulings, Announcements</vt:lpstr>
      <vt:lpstr>NC Voting changes: No ID</vt:lpstr>
      <vt:lpstr>NC Voter Accessibility</vt:lpstr>
      <vt:lpstr>NC Voting changes: Absentee Voting Updates</vt:lpstr>
      <vt:lpstr>US Census: Be Counted!</vt:lpstr>
      <vt:lpstr>Contacting Elected Officials</vt:lpstr>
      <vt:lpstr>Craft Your Message</vt:lpstr>
      <vt:lpstr>Keep It Respectful</vt:lpstr>
      <vt:lpstr>Advocacy Toolkit</vt:lpstr>
      <vt:lpstr>ASNC Public Policy Priorities</vt:lpstr>
      <vt:lpstr>Contact Information </vt:lpstr>
      <vt:lpstr>PowerPoint Presentation</vt:lpstr>
    </vt:vector>
  </TitlesOfParts>
  <Company>First Union National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IBM300PL</dc:creator>
  <cp:lastModifiedBy>Jennifer Mahan</cp:lastModifiedBy>
  <cp:revision>61</cp:revision>
  <cp:lastPrinted>2018-12-07T18:52:50Z</cp:lastPrinted>
  <dcterms:created xsi:type="dcterms:W3CDTF">2002-07-30T15:50:46Z</dcterms:created>
  <dcterms:modified xsi:type="dcterms:W3CDTF">2020-03-11T15:08:20Z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0x0101009D0C10742914E749BC51F46ABA9E7FC8</vt:lpwstr>
  </property>
</Properties>
</file>