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handoutMasterIdLst>
    <p:handoutMasterId r:id="rId26"/>
  </p:handoutMasterIdLst>
  <p:sldIdLst>
    <p:sldId id="256" r:id="rId2"/>
    <p:sldId id="303" r:id="rId3"/>
    <p:sldId id="304" r:id="rId4"/>
    <p:sldId id="305" r:id="rId5"/>
    <p:sldId id="306" r:id="rId6"/>
    <p:sldId id="264" r:id="rId7"/>
    <p:sldId id="267" r:id="rId8"/>
    <p:sldId id="268" r:id="rId9"/>
    <p:sldId id="297" r:id="rId10"/>
    <p:sldId id="269" r:id="rId11"/>
    <p:sldId id="270" r:id="rId12"/>
    <p:sldId id="301" r:id="rId13"/>
    <p:sldId id="271" r:id="rId14"/>
    <p:sldId id="272" r:id="rId15"/>
    <p:sldId id="302" r:id="rId16"/>
    <p:sldId id="298" r:id="rId17"/>
    <p:sldId id="299" r:id="rId18"/>
    <p:sldId id="274" r:id="rId19"/>
    <p:sldId id="275" r:id="rId20"/>
    <p:sldId id="276" r:id="rId21"/>
    <p:sldId id="277" r:id="rId22"/>
    <p:sldId id="278" r:id="rId23"/>
    <p:sldId id="300" r:id="rId24"/>
    <p:sldId id="294" r:id="rId25"/>
  </p:sldIdLst>
  <p:sldSz cx="9144000" cy="6858000" type="screen4x3"/>
  <p:notesSz cx="6954838" cy="9309100"/>
  <p:defaultTextStyle>
    <a:defPPr>
      <a:defRPr lang="en-US"/>
    </a:defPPr>
    <a:lvl1pPr algn="l" rtl="0" fontAlgn="base">
      <a:spcBef>
        <a:spcPct val="0"/>
      </a:spcBef>
      <a:spcAft>
        <a:spcPct val="0"/>
      </a:spcAft>
      <a:defRPr sz="1600"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sz="1600"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sz="1600"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sz="1600"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sz="1600" kern="1200">
        <a:solidFill>
          <a:schemeClr val="tx1"/>
        </a:solidFill>
        <a:latin typeface="Tahoma" panose="020B0604030504040204" pitchFamily="34" charset="0"/>
        <a:ea typeface="+mn-ea"/>
        <a:cs typeface="+mn-cs"/>
      </a:defRPr>
    </a:lvl5pPr>
    <a:lvl6pPr marL="2286000" algn="l" defTabSz="914400" rtl="0" eaLnBrk="1" latinLnBrk="0" hangingPunct="1">
      <a:defRPr sz="1600" kern="1200">
        <a:solidFill>
          <a:schemeClr val="tx1"/>
        </a:solidFill>
        <a:latin typeface="Tahoma" panose="020B0604030504040204" pitchFamily="34" charset="0"/>
        <a:ea typeface="+mn-ea"/>
        <a:cs typeface="+mn-cs"/>
      </a:defRPr>
    </a:lvl6pPr>
    <a:lvl7pPr marL="2743200" algn="l" defTabSz="914400" rtl="0" eaLnBrk="1" latinLnBrk="0" hangingPunct="1">
      <a:defRPr sz="1600" kern="1200">
        <a:solidFill>
          <a:schemeClr val="tx1"/>
        </a:solidFill>
        <a:latin typeface="Tahoma" panose="020B0604030504040204" pitchFamily="34" charset="0"/>
        <a:ea typeface="+mn-ea"/>
        <a:cs typeface="+mn-cs"/>
      </a:defRPr>
    </a:lvl7pPr>
    <a:lvl8pPr marL="3200400" algn="l" defTabSz="914400" rtl="0" eaLnBrk="1" latinLnBrk="0" hangingPunct="1">
      <a:defRPr sz="1600" kern="1200">
        <a:solidFill>
          <a:schemeClr val="tx1"/>
        </a:solidFill>
        <a:latin typeface="Tahoma" panose="020B0604030504040204" pitchFamily="34" charset="0"/>
        <a:ea typeface="+mn-ea"/>
        <a:cs typeface="+mn-cs"/>
      </a:defRPr>
    </a:lvl8pPr>
    <a:lvl9pPr marL="3657600" algn="l" defTabSz="914400" rtl="0" eaLnBrk="1" latinLnBrk="0" hangingPunct="1">
      <a:defRPr sz="16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996600"/>
    <a:srgbClr val="FF9900"/>
    <a:srgbClr val="663300"/>
    <a:srgbClr val="894400"/>
    <a:srgbClr val="A45100"/>
    <a:srgbClr val="B75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95" autoAdjust="0"/>
  </p:normalViewPr>
  <p:slideViewPr>
    <p:cSldViewPr>
      <p:cViewPr varScale="1">
        <p:scale>
          <a:sx n="110" d="100"/>
          <a:sy n="110" d="100"/>
        </p:scale>
        <p:origin x="164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1" y="0"/>
            <a:ext cx="3012819" cy="464183"/>
          </a:xfrm>
          <a:prstGeom prst="rect">
            <a:avLst/>
          </a:prstGeom>
          <a:noFill/>
          <a:ln w="9525">
            <a:noFill/>
            <a:miter lim="800000"/>
            <a:headEnd/>
            <a:tailEnd/>
          </a:ln>
          <a:effectLst/>
        </p:spPr>
        <p:txBody>
          <a:bodyPr vert="horz" wrap="square" lIns="93171" tIns="46585" rIns="93171" bIns="46585" numCol="1" anchor="t" anchorCtr="0" compatLnSpc="1">
            <a:prstTxWarp prst="textNoShape">
              <a:avLst/>
            </a:prstTxWarp>
          </a:bodyPr>
          <a:lstStyle>
            <a:lvl1pPr defTabSz="931863">
              <a:defRPr sz="1200">
                <a:latin typeface="Times New Roman" pitchFamily="18" charset="0"/>
              </a:defRPr>
            </a:lvl1pPr>
          </a:lstStyle>
          <a:p>
            <a:pPr>
              <a:defRPr/>
            </a:pPr>
            <a:endParaRPr lang="en-US" dirty="0"/>
          </a:p>
        </p:txBody>
      </p:sp>
      <p:sp>
        <p:nvSpPr>
          <p:cNvPr id="63491" name="Rectangle 3"/>
          <p:cNvSpPr>
            <a:spLocks noGrp="1" noChangeArrowheads="1"/>
          </p:cNvSpPr>
          <p:nvPr>
            <p:ph type="dt" sz="quarter" idx="1"/>
          </p:nvPr>
        </p:nvSpPr>
        <p:spPr bwMode="auto">
          <a:xfrm>
            <a:off x="3942022" y="0"/>
            <a:ext cx="3012818" cy="464183"/>
          </a:xfrm>
          <a:prstGeom prst="rect">
            <a:avLst/>
          </a:prstGeom>
          <a:noFill/>
          <a:ln w="9525">
            <a:noFill/>
            <a:miter lim="800000"/>
            <a:headEnd/>
            <a:tailEnd/>
          </a:ln>
          <a:effectLst/>
        </p:spPr>
        <p:txBody>
          <a:bodyPr vert="horz" wrap="square" lIns="93171" tIns="46585" rIns="93171" bIns="46585" numCol="1" anchor="t" anchorCtr="0" compatLnSpc="1">
            <a:prstTxWarp prst="textNoShape">
              <a:avLst/>
            </a:prstTxWarp>
          </a:bodyPr>
          <a:lstStyle>
            <a:lvl1pPr algn="r" defTabSz="931863">
              <a:defRPr sz="1200">
                <a:latin typeface="Times New Roman" pitchFamily="18" charset="0"/>
              </a:defRPr>
            </a:lvl1pPr>
          </a:lstStyle>
          <a:p>
            <a:pPr>
              <a:defRPr/>
            </a:pPr>
            <a:endParaRPr lang="en-US" dirty="0"/>
          </a:p>
        </p:txBody>
      </p:sp>
      <p:sp>
        <p:nvSpPr>
          <p:cNvPr id="63492" name="Rectangle 4"/>
          <p:cNvSpPr>
            <a:spLocks noGrp="1" noChangeArrowheads="1"/>
          </p:cNvSpPr>
          <p:nvPr>
            <p:ph type="ftr" sz="quarter" idx="2"/>
          </p:nvPr>
        </p:nvSpPr>
        <p:spPr bwMode="auto">
          <a:xfrm>
            <a:off x="1" y="8844918"/>
            <a:ext cx="3012819" cy="464183"/>
          </a:xfrm>
          <a:prstGeom prst="rect">
            <a:avLst/>
          </a:prstGeom>
          <a:noFill/>
          <a:ln w="9525">
            <a:noFill/>
            <a:miter lim="800000"/>
            <a:headEnd/>
            <a:tailEnd/>
          </a:ln>
          <a:effectLst/>
        </p:spPr>
        <p:txBody>
          <a:bodyPr vert="horz" wrap="square" lIns="93171" tIns="46585" rIns="93171" bIns="46585" numCol="1" anchor="b" anchorCtr="0" compatLnSpc="1">
            <a:prstTxWarp prst="textNoShape">
              <a:avLst/>
            </a:prstTxWarp>
          </a:bodyPr>
          <a:lstStyle>
            <a:lvl1pPr defTabSz="931863">
              <a:defRPr sz="1200">
                <a:latin typeface="Times New Roman" pitchFamily="18" charset="0"/>
              </a:defRPr>
            </a:lvl1pPr>
          </a:lstStyle>
          <a:p>
            <a:pPr>
              <a:defRPr/>
            </a:pPr>
            <a:endParaRPr lang="en-US" dirty="0"/>
          </a:p>
        </p:txBody>
      </p:sp>
      <p:sp>
        <p:nvSpPr>
          <p:cNvPr id="63493" name="Rectangle 5"/>
          <p:cNvSpPr>
            <a:spLocks noGrp="1" noChangeArrowheads="1"/>
          </p:cNvSpPr>
          <p:nvPr>
            <p:ph type="sldNum" sz="quarter" idx="3"/>
          </p:nvPr>
        </p:nvSpPr>
        <p:spPr bwMode="auto">
          <a:xfrm>
            <a:off x="3942022" y="8844918"/>
            <a:ext cx="3012818" cy="464183"/>
          </a:xfrm>
          <a:prstGeom prst="rect">
            <a:avLst/>
          </a:prstGeom>
          <a:noFill/>
          <a:ln w="9525">
            <a:noFill/>
            <a:miter lim="800000"/>
            <a:headEnd/>
            <a:tailEnd/>
          </a:ln>
          <a:effectLst/>
        </p:spPr>
        <p:txBody>
          <a:bodyPr vert="horz" wrap="square" lIns="93171" tIns="46585" rIns="93171" bIns="46585" numCol="1" anchor="b" anchorCtr="0" compatLnSpc="1">
            <a:prstTxWarp prst="textNoShape">
              <a:avLst/>
            </a:prstTxWarp>
          </a:bodyPr>
          <a:lstStyle>
            <a:lvl1pPr algn="r" defTabSz="931863">
              <a:defRPr sz="1200">
                <a:latin typeface="Times New Roman" panose="02020603050405020304" pitchFamily="18" charset="0"/>
              </a:defRPr>
            </a:lvl1pPr>
          </a:lstStyle>
          <a:p>
            <a:fld id="{8EF39E35-58A3-4337-8F21-ADD501719506}" type="slidenum">
              <a:rPr lang="en-US" altLang="en-US"/>
              <a:pPr/>
              <a:t>‹#›</a:t>
            </a:fld>
            <a:endParaRPr lang="en-US" altLang="en-US" dirty="0"/>
          </a:p>
        </p:txBody>
      </p:sp>
    </p:spTree>
    <p:extLst>
      <p:ext uri="{BB962C8B-B14F-4D97-AF65-F5344CB8AC3E}">
        <p14:creationId xmlns:p14="http://schemas.microsoft.com/office/powerpoint/2010/main" val="421723129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50C6DC22-E582-45DC-B6D3-BCAEF38F424E}" type="slidenum">
              <a:rPr lang="en-US" altLang="en-US" smtClean="0"/>
              <a:pPr/>
              <a:t>‹#›</a:t>
            </a:fld>
            <a:endParaRPr lang="en-US" alt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17902CF2-5B00-40E6-A867-9E2D2AECD932}" type="slidenum">
              <a:rPr lang="en-US" altLang="en-US" smtClean="0"/>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1241522D-7B8D-47EB-BF20-AFE34A41D556}" type="slidenum">
              <a:rPr lang="en-US" altLang="en-US" smtClean="0"/>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5116E3B3-8731-42DE-9F87-C3BEAC101C24}" type="slidenum">
              <a:rPr lang="en-US" altLang="en-US" smtClean="0"/>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EA1B578D-4223-41BE-BF9B-D59DE7E7CD24}" type="slidenum">
              <a:rPr lang="en-US" altLang="en-US" smtClean="0"/>
              <a:pPr/>
              <a:t>‹#›</a:t>
            </a:fld>
            <a:endParaRPr lang="en-US" alt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fld id="{48B26501-5DDA-4EC6-9AE6-58306980A409}" type="slidenum">
              <a:rPr lang="en-US" altLang="en-US" smtClean="0"/>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fld id="{E0B5BD5A-4725-4E48-B8EB-5BE33983EE57}" type="slidenum">
              <a:rPr lang="en-US" altLang="en-US" smtClean="0"/>
              <a:pPr/>
              <a:t>‹#›</a:t>
            </a:fld>
            <a:endParaRPr lang="en-US" alt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fld id="{6BCAE49D-424A-4254-BEDA-75F87C6B1778}" type="slidenum">
              <a:rPr lang="en-US" altLang="en-US" smtClean="0"/>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fld id="{E2CFB22F-C348-4CF8-9D8F-6BB9B65019E3}" type="slidenum">
              <a:rPr lang="en-US" altLang="en-US" smtClean="0"/>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fld id="{0E4FF78A-52EF-4EA6-BBE4-ADFD5ED1A144}" type="slidenum">
              <a:rPr lang="en-US" altLang="en-US" smtClean="0"/>
              <a:pPr/>
              <a:t>‹#›</a:t>
            </a:fld>
            <a:endParaRPr lang="en-US" alt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fld id="{C99250C6-D1F8-451C-B9F1-EEB04B82330D}" type="slidenum">
              <a:rPr lang="en-US" altLang="en-US" smtClean="0"/>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2E052DD-6022-4CE2-8D41-DE44513F5FAF}" type="slidenum">
              <a:rPr lang="en-US" altLang="en-US" smtClean="0"/>
              <a:pPr/>
              <a:t>‹#›</a:t>
            </a:fld>
            <a:endParaRPr lang="en-US" altLang="en-US" dirty="0"/>
          </a:p>
        </p:txBody>
      </p:sp>
    </p:spTree>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609600" y="1066800"/>
            <a:ext cx="8382000" cy="2215991"/>
          </a:xfrm>
        </p:spPr>
        <p:txBody>
          <a:bodyPr/>
          <a:lstStyle/>
          <a:p>
            <a:pPr>
              <a:defRPr/>
            </a:pPr>
            <a:r>
              <a:rPr lang="en-US" dirty="0"/>
              <a:t>The ABLE Act:</a:t>
            </a:r>
            <a:br>
              <a:rPr lang="en-US" dirty="0"/>
            </a:br>
            <a:r>
              <a:rPr lang="en-US" sz="3600" dirty="0"/>
              <a:t>Eligibility, Requirements and Planning Potential</a:t>
            </a:r>
            <a:endParaRPr lang="en-US" sz="3600" dirty="0" smtClean="0"/>
          </a:p>
        </p:txBody>
      </p:sp>
      <p:sp>
        <p:nvSpPr>
          <p:cNvPr id="23555" name="Rectangle 3"/>
          <p:cNvSpPr>
            <a:spLocks noGrp="1" noChangeArrowheads="1"/>
          </p:cNvSpPr>
          <p:nvPr>
            <p:ph type="subTitle" idx="1"/>
          </p:nvPr>
        </p:nvSpPr>
        <p:spPr>
          <a:xfrm>
            <a:off x="685800" y="3505200"/>
            <a:ext cx="7848600" cy="2895600"/>
          </a:xfrm>
        </p:spPr>
        <p:txBody>
          <a:bodyPr>
            <a:normAutofit fontScale="85000" lnSpcReduction="20000"/>
          </a:bodyPr>
          <a:lstStyle/>
          <a:p>
            <a:pPr algn="ctr" eaLnBrk="1" hangingPunct="1">
              <a:defRPr/>
            </a:pPr>
            <a:endParaRPr lang="en-US" sz="3600" dirty="0" smtClean="0"/>
          </a:p>
          <a:p>
            <a:pPr algn="ctr" eaLnBrk="1" hangingPunct="1">
              <a:defRPr/>
            </a:pPr>
            <a:r>
              <a:rPr lang="en-US" sz="3600" dirty="0" smtClean="0"/>
              <a:t>ANTHONY D. NICHOLSON</a:t>
            </a:r>
          </a:p>
          <a:p>
            <a:pPr algn="ctr" eaLnBrk="1" hangingPunct="1">
              <a:defRPr/>
            </a:pPr>
            <a:endParaRPr lang="en-US" sz="3600" dirty="0"/>
          </a:p>
          <a:p>
            <a:pPr algn="ctr" eaLnBrk="1" hangingPunct="1">
              <a:defRPr/>
            </a:pPr>
            <a:r>
              <a:rPr lang="en-US" sz="3600" dirty="0" smtClean="0"/>
              <a:t>May 11, 2016</a:t>
            </a:r>
          </a:p>
          <a:p>
            <a:pPr algn="ctr" eaLnBrk="1" hangingPunct="1">
              <a:defRPr/>
            </a:pPr>
            <a:r>
              <a:rPr lang="en-US" sz="3600" dirty="0" smtClean="0"/>
              <a:t>Carolina Institute for </a:t>
            </a:r>
          </a:p>
          <a:p>
            <a:pPr algn="ctr" eaLnBrk="1" hangingPunct="1">
              <a:defRPr/>
            </a:pPr>
            <a:r>
              <a:rPr lang="en-US" sz="3600" dirty="0" smtClean="0"/>
              <a:t>Developmental Disabilities</a:t>
            </a:r>
          </a:p>
          <a:p>
            <a:pPr eaLnBrk="1" hangingPunct="1">
              <a:defRPr/>
            </a:pPr>
            <a:endParaRPr lang="en-US" sz="2800" dirty="0"/>
          </a:p>
          <a:p>
            <a:pPr eaLnBrk="1" hangingPunct="1">
              <a:defRPr/>
            </a:pPr>
            <a:endParaRPr lang="en-US" sz="2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a:bodyPr>
          <a:lstStyle/>
          <a:p>
            <a:pPr eaLnBrk="1" hangingPunct="1">
              <a:defRPr/>
            </a:pPr>
            <a:r>
              <a:rPr lang="en-US" dirty="0" smtClean="0"/>
              <a:t>Distributions</a:t>
            </a:r>
          </a:p>
        </p:txBody>
      </p:sp>
      <p:sp>
        <p:nvSpPr>
          <p:cNvPr id="50179" name="Rectangle 3"/>
          <p:cNvSpPr>
            <a:spLocks noGrp="1" noChangeArrowheads="1"/>
          </p:cNvSpPr>
          <p:nvPr>
            <p:ph idx="1"/>
          </p:nvPr>
        </p:nvSpPr>
        <p:spPr/>
        <p:txBody>
          <a:bodyPr>
            <a:normAutofit fontScale="92500" lnSpcReduction="10000"/>
          </a:bodyPr>
          <a:lstStyle/>
          <a:p>
            <a:pPr eaLnBrk="1" hangingPunct="1">
              <a:lnSpc>
                <a:spcPct val="90000"/>
              </a:lnSpc>
              <a:defRPr/>
            </a:pPr>
            <a:r>
              <a:rPr lang="en-US" sz="2800" dirty="0" smtClean="0"/>
              <a:t>For </a:t>
            </a:r>
            <a:r>
              <a:rPr lang="en-US" sz="2800" u="sng" dirty="0" smtClean="0"/>
              <a:t>qualified disability expenses</a:t>
            </a:r>
            <a:r>
              <a:rPr lang="en-US" sz="2800" dirty="0" smtClean="0"/>
              <a:t>:</a:t>
            </a:r>
          </a:p>
          <a:p>
            <a:pPr lvl="1">
              <a:lnSpc>
                <a:spcPct val="90000"/>
              </a:lnSpc>
              <a:defRPr/>
            </a:pPr>
            <a:r>
              <a:rPr lang="en-US" sz="2600" dirty="0" smtClean="0"/>
              <a:t>Education</a:t>
            </a:r>
          </a:p>
          <a:p>
            <a:pPr lvl="1">
              <a:lnSpc>
                <a:spcPct val="90000"/>
              </a:lnSpc>
              <a:defRPr/>
            </a:pPr>
            <a:r>
              <a:rPr lang="en-US" sz="2600" dirty="0" smtClean="0"/>
              <a:t>Housing</a:t>
            </a:r>
          </a:p>
          <a:p>
            <a:pPr lvl="1">
              <a:lnSpc>
                <a:spcPct val="90000"/>
              </a:lnSpc>
              <a:defRPr/>
            </a:pPr>
            <a:r>
              <a:rPr lang="en-US" sz="2600" dirty="0" smtClean="0"/>
              <a:t>Transportation</a:t>
            </a:r>
          </a:p>
          <a:p>
            <a:pPr lvl="1">
              <a:lnSpc>
                <a:spcPct val="90000"/>
              </a:lnSpc>
              <a:defRPr/>
            </a:pPr>
            <a:r>
              <a:rPr lang="en-US" sz="2600" dirty="0" smtClean="0"/>
              <a:t>Employment training and support</a:t>
            </a:r>
          </a:p>
          <a:p>
            <a:pPr lvl="1">
              <a:lnSpc>
                <a:spcPct val="90000"/>
              </a:lnSpc>
              <a:defRPr/>
            </a:pPr>
            <a:r>
              <a:rPr lang="en-US" sz="2600" dirty="0" smtClean="0"/>
              <a:t>Assistive technology and personal support services</a:t>
            </a:r>
          </a:p>
          <a:p>
            <a:pPr lvl="1">
              <a:lnSpc>
                <a:spcPct val="90000"/>
              </a:lnSpc>
              <a:defRPr/>
            </a:pPr>
            <a:r>
              <a:rPr lang="en-US" sz="2600" dirty="0" smtClean="0"/>
              <a:t>Health, prevention and wellness</a:t>
            </a:r>
          </a:p>
          <a:p>
            <a:pPr lvl="1">
              <a:lnSpc>
                <a:spcPct val="90000"/>
              </a:lnSpc>
              <a:defRPr/>
            </a:pPr>
            <a:r>
              <a:rPr lang="en-US" sz="2600" dirty="0" smtClean="0"/>
              <a:t>Financial management and administrative services</a:t>
            </a:r>
          </a:p>
          <a:p>
            <a:pPr lvl="1">
              <a:lnSpc>
                <a:spcPct val="90000"/>
              </a:lnSpc>
              <a:defRPr/>
            </a:pPr>
            <a:r>
              <a:rPr lang="en-US" sz="2600" dirty="0" smtClean="0"/>
              <a:t>Legal fees</a:t>
            </a:r>
          </a:p>
          <a:p>
            <a:pPr lvl="1">
              <a:lnSpc>
                <a:spcPct val="90000"/>
              </a:lnSpc>
              <a:defRPr/>
            </a:pPr>
            <a:r>
              <a:rPr lang="en-US" sz="2600" dirty="0" smtClean="0"/>
              <a:t>Expenses for ABLE Account oversight and monitoring</a:t>
            </a:r>
          </a:p>
          <a:p>
            <a:pPr lvl="1">
              <a:lnSpc>
                <a:spcPct val="90000"/>
              </a:lnSpc>
              <a:defRPr/>
            </a:pPr>
            <a:r>
              <a:rPr lang="en-US" sz="2600" dirty="0" smtClean="0"/>
              <a:t>Funeral and burial expenses, and</a:t>
            </a:r>
          </a:p>
          <a:p>
            <a:pPr lvl="1">
              <a:lnSpc>
                <a:spcPct val="90000"/>
              </a:lnSpc>
              <a:defRPr/>
            </a:pPr>
            <a:r>
              <a:rPr lang="en-US" sz="2600" dirty="0" smtClean="0"/>
              <a:t>Other expenses (basic living expenses) approved pursuant to Treasury regulations.</a:t>
            </a:r>
          </a:p>
          <a:p>
            <a:pPr eaLnBrk="1" hangingPunct="1">
              <a:lnSpc>
                <a:spcPct val="90000"/>
              </a:lnSpc>
              <a:buFont typeface="Wingdings" panose="05000000000000000000" pitchFamily="2" charset="2"/>
              <a:buNone/>
              <a:defRPr/>
            </a:pPr>
            <a:endParaRPr lang="en-US" sz="28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defRPr/>
            </a:pPr>
            <a:r>
              <a:rPr lang="en-US" dirty="0" smtClean="0"/>
              <a:t>Qualified Disability Expenses</a:t>
            </a:r>
          </a:p>
        </p:txBody>
      </p:sp>
      <p:sp>
        <p:nvSpPr>
          <p:cNvPr id="51203" name="Rectangle 3"/>
          <p:cNvSpPr>
            <a:spLocks noGrp="1" noChangeArrowheads="1"/>
          </p:cNvSpPr>
          <p:nvPr>
            <p:ph idx="1"/>
          </p:nvPr>
        </p:nvSpPr>
        <p:spPr/>
        <p:txBody>
          <a:bodyPr>
            <a:normAutofit lnSpcReduction="10000"/>
          </a:bodyPr>
          <a:lstStyle/>
          <a:p>
            <a:pPr eaLnBrk="1" hangingPunct="1">
              <a:lnSpc>
                <a:spcPct val="90000"/>
              </a:lnSpc>
              <a:defRPr/>
            </a:pPr>
            <a:r>
              <a:rPr lang="en-US" sz="2800" dirty="0" smtClean="0"/>
              <a:t>Proposed Regulations: </a:t>
            </a:r>
          </a:p>
          <a:p>
            <a:pPr lvl="1">
              <a:lnSpc>
                <a:spcPct val="90000"/>
              </a:lnSpc>
              <a:defRPr/>
            </a:pPr>
            <a:r>
              <a:rPr lang="en-US" sz="2600" dirty="0" smtClean="0"/>
              <a:t>Expenses that relate to the benefit of the designated beneficiary and help him or her </a:t>
            </a:r>
            <a:r>
              <a:rPr lang="en-US" sz="2600" u="sng" dirty="0" smtClean="0"/>
              <a:t>maintain or improve his or her health, independence and quality of life</a:t>
            </a:r>
            <a:r>
              <a:rPr lang="en-US" sz="2600" dirty="0" smtClean="0"/>
              <a:t>.</a:t>
            </a:r>
          </a:p>
          <a:p>
            <a:pPr lvl="1">
              <a:lnSpc>
                <a:spcPct val="90000"/>
              </a:lnSpc>
              <a:defRPr/>
            </a:pPr>
            <a:r>
              <a:rPr lang="en-US" sz="2600" dirty="0" smtClean="0"/>
              <a:t>“…should be broadly construed to permit the inclusion of basic living expenses and should not be limited to expenses for which there is a medical necessity or which provide no benefits to others in addition to the eligible individual”</a:t>
            </a:r>
          </a:p>
          <a:p>
            <a:pPr lvl="1">
              <a:lnSpc>
                <a:spcPct val="90000"/>
              </a:lnSpc>
              <a:defRPr/>
            </a:pPr>
            <a:r>
              <a:rPr lang="en-US" sz="2600" dirty="0" smtClean="0"/>
              <a:t>E.g., paying for smart phone to assist in communication and navigation.</a:t>
            </a:r>
          </a:p>
          <a:p>
            <a:pPr lvl="1">
              <a:lnSpc>
                <a:spcPct val="90000"/>
              </a:lnSpc>
              <a:defRPr/>
            </a:pPr>
            <a:r>
              <a:rPr lang="en-US" sz="2600" dirty="0" smtClean="0"/>
              <a:t>Seems to be a departure from sole benefit rule, but unclear how much.</a:t>
            </a:r>
          </a:p>
          <a:p>
            <a:pPr eaLnBrk="1" hangingPunct="1">
              <a:lnSpc>
                <a:spcPct val="90000"/>
              </a:lnSpc>
              <a:defRPr/>
            </a:pPr>
            <a:endParaRPr lang="en-US" sz="2800" dirty="0" smtClean="0"/>
          </a:p>
          <a:p>
            <a:pPr eaLnBrk="1" hangingPunct="1">
              <a:lnSpc>
                <a:spcPct val="90000"/>
              </a:lnSpc>
              <a:defRPr/>
            </a:pPr>
            <a:endParaRPr lang="en-US" sz="28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Income Tax Implications</a:t>
            </a:r>
            <a:endParaRPr lang="en-US" dirty="0"/>
          </a:p>
        </p:txBody>
      </p:sp>
      <p:sp>
        <p:nvSpPr>
          <p:cNvPr id="3" name="Content Placeholder 2"/>
          <p:cNvSpPr>
            <a:spLocks noGrp="1"/>
          </p:cNvSpPr>
          <p:nvPr>
            <p:ph idx="1"/>
          </p:nvPr>
        </p:nvSpPr>
        <p:spPr/>
        <p:txBody>
          <a:bodyPr/>
          <a:lstStyle/>
          <a:p>
            <a:r>
              <a:rPr lang="en-US" sz="2800" dirty="0" smtClean="0"/>
              <a:t>Contributions are not tax deductible.</a:t>
            </a:r>
          </a:p>
          <a:p>
            <a:r>
              <a:rPr lang="en-US" sz="2800" dirty="0" smtClean="0"/>
              <a:t>Income earned by account is not taxed (so long as distributions are for qualified disability expenses).</a:t>
            </a:r>
          </a:p>
          <a:p>
            <a:r>
              <a:rPr lang="en-US" sz="2800" dirty="0" smtClean="0"/>
              <a:t>If not a qualified disability expense:</a:t>
            </a:r>
          </a:p>
          <a:p>
            <a:pPr lvl="1"/>
            <a:r>
              <a:rPr lang="en-US" sz="2600" dirty="0" smtClean="0"/>
              <a:t>Income is subject to tax, AND</a:t>
            </a:r>
          </a:p>
          <a:p>
            <a:pPr lvl="1"/>
            <a:r>
              <a:rPr lang="en-US" sz="2600" dirty="0" smtClean="0"/>
              <a:t>10% penalty incurred on the income.</a:t>
            </a:r>
          </a:p>
          <a:p>
            <a:pPr marL="0" indent="0">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defRPr/>
            </a:pPr>
            <a:r>
              <a:rPr lang="en-US" dirty="0" smtClean="0"/>
              <a:t>What if Eligibility is Lost?	</a:t>
            </a:r>
          </a:p>
        </p:txBody>
      </p:sp>
      <p:sp>
        <p:nvSpPr>
          <p:cNvPr id="52227" name="Rectangle 3"/>
          <p:cNvSpPr>
            <a:spLocks noGrp="1" noChangeArrowheads="1"/>
          </p:cNvSpPr>
          <p:nvPr>
            <p:ph idx="1"/>
          </p:nvPr>
        </p:nvSpPr>
        <p:spPr/>
        <p:txBody>
          <a:bodyPr/>
          <a:lstStyle/>
          <a:p>
            <a:pPr eaLnBrk="1" hangingPunct="1">
              <a:defRPr/>
            </a:pPr>
            <a:r>
              <a:rPr lang="en-US" sz="2800" dirty="0" smtClean="0"/>
              <a:t>ABLE account does not terminate.</a:t>
            </a:r>
          </a:p>
          <a:p>
            <a:pPr eaLnBrk="1" hangingPunct="1">
              <a:defRPr/>
            </a:pPr>
            <a:r>
              <a:rPr lang="en-US" sz="2800" dirty="0" smtClean="0"/>
              <a:t>Remains available for use if beneficiary becomes disabled (eligible) again.</a:t>
            </a:r>
          </a:p>
          <a:p>
            <a:pPr eaLnBrk="1" hangingPunct="1">
              <a:defRPr/>
            </a:pPr>
            <a:r>
              <a:rPr lang="en-US" sz="2800" dirty="0" smtClean="0"/>
              <a:t>However, </a:t>
            </a:r>
          </a:p>
          <a:p>
            <a:pPr lvl="1">
              <a:defRPr/>
            </a:pPr>
            <a:r>
              <a:rPr lang="en-US" sz="2600" dirty="0" smtClean="0"/>
              <a:t>No contributions would be accepted during period of ineligibility, and</a:t>
            </a:r>
          </a:p>
          <a:p>
            <a:pPr lvl="1">
              <a:defRPr/>
            </a:pPr>
            <a:r>
              <a:rPr lang="en-US" sz="2600" dirty="0" smtClean="0"/>
              <a:t>Any distributions would be subject to income tax + 10% penalty (because they would cease to be qualified disability expenses).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defRPr/>
            </a:pPr>
            <a:r>
              <a:rPr lang="en-US" dirty="0" smtClean="0"/>
              <a:t>Post-death Disbursements	</a:t>
            </a:r>
          </a:p>
        </p:txBody>
      </p:sp>
      <p:sp>
        <p:nvSpPr>
          <p:cNvPr id="53251" name="Rectangle 3"/>
          <p:cNvSpPr>
            <a:spLocks noGrp="1" noChangeArrowheads="1"/>
          </p:cNvSpPr>
          <p:nvPr>
            <p:ph idx="1"/>
          </p:nvPr>
        </p:nvSpPr>
        <p:spPr/>
        <p:txBody>
          <a:bodyPr/>
          <a:lstStyle/>
          <a:p>
            <a:pPr eaLnBrk="1" hangingPunct="1">
              <a:lnSpc>
                <a:spcPct val="90000"/>
              </a:lnSpc>
              <a:defRPr/>
            </a:pPr>
            <a:r>
              <a:rPr lang="en-US" sz="2800" dirty="0" smtClean="0"/>
              <a:t>Medicaid must be paid back– but only for Medicaid used </a:t>
            </a:r>
            <a:r>
              <a:rPr lang="en-US" sz="2800" u="sng" dirty="0" smtClean="0"/>
              <a:t>after</a:t>
            </a:r>
            <a:r>
              <a:rPr lang="en-US" sz="2800" dirty="0" smtClean="0"/>
              <a:t> creation of the account</a:t>
            </a:r>
          </a:p>
          <a:p>
            <a:pPr eaLnBrk="1" hangingPunct="1">
              <a:lnSpc>
                <a:spcPct val="90000"/>
              </a:lnSpc>
              <a:defRPr/>
            </a:pPr>
            <a:r>
              <a:rPr lang="en-US" sz="2800" dirty="0" smtClean="0"/>
              <a:t>In NC, State Treasurer is required to notify DSS upon death of beneficiary.</a:t>
            </a:r>
          </a:p>
          <a:p>
            <a:pPr eaLnBrk="1" hangingPunct="1">
              <a:lnSpc>
                <a:spcPct val="90000"/>
              </a:lnSpc>
              <a:defRPr/>
            </a:pPr>
            <a:r>
              <a:rPr lang="en-US" sz="2800" dirty="0" smtClean="0"/>
              <a:t>DSS has 60 days to file claim against the ABLE account</a:t>
            </a:r>
          </a:p>
          <a:p>
            <a:pPr eaLnBrk="1" hangingPunct="1">
              <a:lnSpc>
                <a:spcPct val="90000"/>
              </a:lnSpc>
              <a:defRPr/>
            </a:pPr>
            <a:r>
              <a:rPr lang="en-US" sz="2800" dirty="0" smtClean="0"/>
              <a:t>Notice of state’s right to file claim must be provided to beneficiary's personal representative following beneficiary’s death.</a:t>
            </a:r>
          </a:p>
          <a:p>
            <a:pPr eaLnBrk="1" hangingPunct="1">
              <a:lnSpc>
                <a:spcPct val="90000"/>
              </a:lnSpc>
              <a:defRPr/>
            </a:pPr>
            <a:r>
              <a:rPr lang="en-US" sz="2800" dirty="0" smtClean="0"/>
              <a:t>Upon repayment, funds distributed per account agreement.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Rollovers and Transfers</a:t>
            </a:r>
            <a:endParaRPr lang="en-US" dirty="0"/>
          </a:p>
        </p:txBody>
      </p:sp>
      <p:sp>
        <p:nvSpPr>
          <p:cNvPr id="3" name="Content Placeholder 2"/>
          <p:cNvSpPr>
            <a:spLocks noGrp="1"/>
          </p:cNvSpPr>
          <p:nvPr>
            <p:ph idx="1"/>
          </p:nvPr>
        </p:nvSpPr>
        <p:spPr/>
        <p:txBody>
          <a:bodyPr>
            <a:normAutofit fontScale="85000" lnSpcReduction="20000"/>
          </a:bodyPr>
          <a:lstStyle/>
          <a:p>
            <a:r>
              <a:rPr lang="en-US" sz="2800" dirty="0" smtClean="0"/>
              <a:t>For same beneficiary:</a:t>
            </a:r>
          </a:p>
          <a:p>
            <a:pPr lvl="1"/>
            <a:r>
              <a:rPr lang="en-US" sz="2600" dirty="0" smtClean="0"/>
              <a:t>May be transferred to another ABLE account (i.e., to another state’s program).</a:t>
            </a:r>
          </a:p>
          <a:p>
            <a:pPr lvl="1"/>
            <a:r>
              <a:rPr lang="en-US" sz="2600" dirty="0" smtClean="0"/>
              <a:t>Contemplates rollover or program-to-program transfer with 60-day time limit (watch out for income in month of receipt with rollover).</a:t>
            </a:r>
          </a:p>
          <a:p>
            <a:r>
              <a:rPr lang="en-US" sz="2800" dirty="0" smtClean="0"/>
              <a:t>To a different beneficiary:</a:t>
            </a:r>
          </a:p>
          <a:p>
            <a:pPr lvl="1"/>
            <a:r>
              <a:rPr lang="en-US" sz="2800" dirty="0" smtClean="0"/>
              <a:t>Must be eligible (disabled) in the taxable year in which the change is made.</a:t>
            </a:r>
          </a:p>
          <a:p>
            <a:pPr lvl="1"/>
            <a:r>
              <a:rPr lang="en-US" sz="2800" dirty="0" smtClean="0"/>
              <a:t>Available only to siblings, step-siblings, and half-siblings (by blood or adoption).</a:t>
            </a:r>
          </a:p>
          <a:p>
            <a:r>
              <a:rPr lang="en-US" sz="2800" dirty="0" smtClean="0"/>
              <a:t>What about converting existing 529 accounts?</a:t>
            </a:r>
          </a:p>
          <a:p>
            <a:pPr lvl="1"/>
            <a:r>
              <a:rPr lang="en-US" sz="2800" dirty="0" smtClean="0"/>
              <a:t>IRS says no authority to make this a tax-free transfer, as this would not be for a qualified higher education expense.</a:t>
            </a:r>
            <a:endParaRPr lang="en-US" sz="2800" dirty="0"/>
          </a:p>
        </p:txBody>
      </p:sp>
    </p:spTree>
    <p:extLst>
      <p:ext uri="{BB962C8B-B14F-4D97-AF65-F5344CB8AC3E}">
        <p14:creationId xmlns:p14="http://schemas.microsoft.com/office/powerpoint/2010/main" val="4157010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eaLnBrk="1" hangingPunct="1">
              <a:defRPr/>
            </a:pPr>
            <a:r>
              <a:rPr lang="en-US" dirty="0" smtClean="0"/>
              <a:t>Implementation</a:t>
            </a:r>
          </a:p>
        </p:txBody>
      </p:sp>
      <p:sp>
        <p:nvSpPr>
          <p:cNvPr id="94211" name="Rectangle 3"/>
          <p:cNvSpPr>
            <a:spLocks noGrp="1" noChangeArrowheads="1"/>
          </p:cNvSpPr>
          <p:nvPr>
            <p:ph idx="1"/>
          </p:nvPr>
        </p:nvSpPr>
        <p:spPr/>
        <p:txBody>
          <a:bodyPr>
            <a:noAutofit/>
          </a:bodyPr>
          <a:lstStyle/>
          <a:p>
            <a:pPr eaLnBrk="1" hangingPunct="1">
              <a:defRPr/>
            </a:pPr>
            <a:r>
              <a:rPr lang="en-US" sz="2600" dirty="0" smtClean="0"/>
              <a:t>North Carolina is supposed to have ABLE Accounts ready to be used in late 2016.</a:t>
            </a:r>
          </a:p>
          <a:p>
            <a:pPr eaLnBrk="1" hangingPunct="1">
              <a:defRPr/>
            </a:pPr>
            <a:r>
              <a:rPr lang="en-US" sz="2600" dirty="0" smtClean="0"/>
              <a:t>Several states are close to having ABLE Accounts up and running including Ohio and Florida.</a:t>
            </a:r>
          </a:p>
          <a:p>
            <a:pPr eaLnBrk="1" hangingPunct="1">
              <a:defRPr/>
            </a:pPr>
            <a:r>
              <a:rPr lang="en-US" sz="2600" dirty="0" smtClean="0"/>
              <a:t>Remember that you can set up an ABLE Account in ANY state, not just the state of your residence.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normAutofit fontScale="90000"/>
          </a:bodyPr>
          <a:lstStyle/>
          <a:p>
            <a:pPr eaLnBrk="1" hangingPunct="1">
              <a:defRPr/>
            </a:pPr>
            <a:r>
              <a:rPr lang="en-US" dirty="0" smtClean="0"/>
              <a:t>What does this mean for Special Needs Trusts?</a:t>
            </a:r>
          </a:p>
        </p:txBody>
      </p:sp>
      <p:sp>
        <p:nvSpPr>
          <p:cNvPr id="95235" name="Rectangle 3"/>
          <p:cNvSpPr>
            <a:spLocks noGrp="1" noChangeArrowheads="1"/>
          </p:cNvSpPr>
          <p:nvPr>
            <p:ph idx="1"/>
          </p:nvPr>
        </p:nvSpPr>
        <p:spPr/>
        <p:txBody>
          <a:bodyPr>
            <a:normAutofit/>
          </a:bodyPr>
          <a:lstStyle/>
          <a:p>
            <a:r>
              <a:rPr lang="en-US" altLang="en-US" sz="2800" dirty="0"/>
              <a:t>Not good for parents’ money – Not a substitute for a Third Party </a:t>
            </a:r>
            <a:r>
              <a:rPr lang="en-US" altLang="en-US" sz="2800" dirty="0" smtClean="0"/>
              <a:t>SNT</a:t>
            </a:r>
          </a:p>
          <a:p>
            <a:pPr marL="0" indent="0">
              <a:buNone/>
            </a:pPr>
            <a:endParaRPr lang="en-US" altLang="en-US" sz="2800" dirty="0"/>
          </a:p>
          <a:p>
            <a:r>
              <a:rPr lang="en-US" altLang="en-US" sz="2800" dirty="0" smtClean="0"/>
              <a:t>Can </a:t>
            </a:r>
            <a:r>
              <a:rPr lang="en-US" altLang="en-US" sz="2800" dirty="0"/>
              <a:t>be a </a:t>
            </a:r>
            <a:r>
              <a:rPr lang="en-US" altLang="en-US" sz="2800" dirty="0" smtClean="0"/>
              <a:t>good alternative </a:t>
            </a:r>
            <a:r>
              <a:rPr lang="en-US" altLang="en-US" sz="2800" dirty="0"/>
              <a:t>to </a:t>
            </a:r>
            <a:r>
              <a:rPr lang="en-US" altLang="en-US" sz="2800" dirty="0" smtClean="0"/>
              <a:t>First </a:t>
            </a:r>
            <a:r>
              <a:rPr lang="en-US" altLang="en-US" sz="2800" dirty="0"/>
              <a:t>Party </a:t>
            </a:r>
            <a:r>
              <a:rPr lang="en-US" altLang="en-US" sz="2800" dirty="0" smtClean="0"/>
              <a:t>SNT under limited circumstances. </a:t>
            </a:r>
            <a:endParaRPr lang="en-US" altLang="en-US" sz="2800" dirty="0"/>
          </a:p>
          <a:p>
            <a:pPr marL="0" indent="0">
              <a:buNone/>
            </a:pPr>
            <a:endParaRPr lang="en-US" altLang="en-US" sz="2800" dirty="0"/>
          </a:p>
          <a:p>
            <a:pPr eaLnBrk="1" hangingPunct="1">
              <a:defRPr/>
            </a:pPr>
            <a:endParaRPr 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normAutofit fontScale="90000"/>
          </a:bodyPr>
          <a:lstStyle/>
          <a:p>
            <a:pPr eaLnBrk="1" hangingPunct="1">
              <a:defRPr/>
            </a:pPr>
            <a:r>
              <a:rPr lang="en-US" dirty="0" smtClean="0"/>
              <a:t>ABLE Account Pros</a:t>
            </a:r>
            <a:br>
              <a:rPr lang="en-US" dirty="0" smtClean="0"/>
            </a:br>
            <a:r>
              <a:rPr lang="en-US" dirty="0" smtClean="0"/>
              <a:t>	</a:t>
            </a:r>
          </a:p>
        </p:txBody>
      </p:sp>
      <p:sp>
        <p:nvSpPr>
          <p:cNvPr id="55299" name="Rectangle 3"/>
          <p:cNvSpPr>
            <a:spLocks noGrp="1" noChangeArrowheads="1"/>
          </p:cNvSpPr>
          <p:nvPr>
            <p:ph idx="1"/>
          </p:nvPr>
        </p:nvSpPr>
        <p:spPr/>
        <p:txBody>
          <a:bodyPr/>
          <a:lstStyle/>
          <a:p>
            <a:pPr eaLnBrk="1" hangingPunct="1">
              <a:defRPr/>
            </a:pPr>
            <a:r>
              <a:rPr lang="en-US" sz="2800" dirty="0" smtClean="0"/>
              <a:t>Easy to set up</a:t>
            </a:r>
          </a:p>
          <a:p>
            <a:pPr eaLnBrk="1" hangingPunct="1">
              <a:defRPr/>
            </a:pPr>
            <a:r>
              <a:rPr lang="en-US" sz="2800" dirty="0" smtClean="0"/>
              <a:t>Low cost to maintain</a:t>
            </a:r>
          </a:p>
          <a:p>
            <a:pPr eaLnBrk="1" hangingPunct="1">
              <a:defRPr/>
            </a:pPr>
            <a:r>
              <a:rPr lang="en-US" sz="2800" dirty="0" smtClean="0"/>
              <a:t>Payback limited to Medicaid used after creation</a:t>
            </a:r>
          </a:p>
          <a:p>
            <a:pPr eaLnBrk="1" hangingPunct="1">
              <a:defRPr/>
            </a:pPr>
            <a:r>
              <a:rPr lang="en-US" sz="2800" dirty="0" smtClean="0"/>
              <a:t>Not a countable resource</a:t>
            </a:r>
          </a:p>
          <a:p>
            <a:pPr eaLnBrk="1" hangingPunct="1">
              <a:defRPr/>
            </a:pPr>
            <a:r>
              <a:rPr lang="en-US" sz="2800" dirty="0" smtClean="0"/>
              <a:t>Tax-free distributions</a:t>
            </a:r>
          </a:p>
          <a:p>
            <a:pPr marL="0" indent="0" eaLnBrk="1" hangingPunct="1">
              <a:buNone/>
              <a:defRPr/>
            </a:pPr>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defRPr/>
            </a:pPr>
            <a:r>
              <a:rPr lang="en-US" dirty="0" smtClean="0"/>
              <a:t>ABLE Account Cons	</a:t>
            </a:r>
          </a:p>
        </p:txBody>
      </p:sp>
      <p:sp>
        <p:nvSpPr>
          <p:cNvPr id="56323" name="Rectangle 3"/>
          <p:cNvSpPr>
            <a:spLocks noGrp="1" noChangeArrowheads="1"/>
          </p:cNvSpPr>
          <p:nvPr>
            <p:ph idx="1"/>
          </p:nvPr>
        </p:nvSpPr>
        <p:spPr/>
        <p:txBody>
          <a:bodyPr/>
          <a:lstStyle/>
          <a:p>
            <a:pPr eaLnBrk="1" hangingPunct="1">
              <a:lnSpc>
                <a:spcPct val="90000"/>
              </a:lnSpc>
              <a:defRPr/>
            </a:pPr>
            <a:r>
              <a:rPr lang="en-US" sz="2800" dirty="0" smtClean="0"/>
              <a:t>Disability must be diagnosed before age 26</a:t>
            </a:r>
          </a:p>
          <a:p>
            <a:pPr eaLnBrk="1" hangingPunct="1">
              <a:lnSpc>
                <a:spcPct val="90000"/>
              </a:lnSpc>
              <a:defRPr/>
            </a:pPr>
            <a:r>
              <a:rPr lang="en-US" sz="2800" dirty="0" smtClean="0"/>
              <a:t>Cash only</a:t>
            </a:r>
          </a:p>
          <a:p>
            <a:pPr eaLnBrk="1" hangingPunct="1">
              <a:lnSpc>
                <a:spcPct val="90000"/>
              </a:lnSpc>
              <a:defRPr/>
            </a:pPr>
            <a:r>
              <a:rPr lang="en-US" sz="2800" dirty="0" smtClean="0"/>
              <a:t>$14,000 per year from any source</a:t>
            </a:r>
          </a:p>
          <a:p>
            <a:pPr eaLnBrk="1" hangingPunct="1">
              <a:lnSpc>
                <a:spcPct val="90000"/>
              </a:lnSpc>
              <a:defRPr/>
            </a:pPr>
            <a:r>
              <a:rPr lang="en-US" sz="2800" dirty="0" smtClean="0"/>
              <a:t>$100,000+ = loss of SSI</a:t>
            </a:r>
          </a:p>
          <a:p>
            <a:pPr eaLnBrk="1" hangingPunct="1">
              <a:lnSpc>
                <a:spcPct val="90000"/>
              </a:lnSpc>
              <a:defRPr/>
            </a:pPr>
            <a:r>
              <a:rPr lang="en-US" sz="2800" dirty="0" smtClean="0"/>
              <a:t>$410,000+ = loss of Medicaid</a:t>
            </a:r>
          </a:p>
          <a:p>
            <a:pPr eaLnBrk="1" hangingPunct="1">
              <a:lnSpc>
                <a:spcPct val="90000"/>
              </a:lnSpc>
              <a:defRPr/>
            </a:pPr>
            <a:r>
              <a:rPr lang="en-US" sz="2800" dirty="0" smtClean="0"/>
              <a:t>Limited investment options</a:t>
            </a:r>
          </a:p>
          <a:p>
            <a:pPr eaLnBrk="1" hangingPunct="1">
              <a:lnSpc>
                <a:spcPct val="90000"/>
              </a:lnSpc>
              <a:defRPr/>
            </a:pPr>
            <a:r>
              <a:rPr lang="en-US" sz="2800" dirty="0" smtClean="0"/>
              <a:t>Limited to qualified disability expenses</a:t>
            </a:r>
          </a:p>
          <a:p>
            <a:pPr eaLnBrk="1" hangingPunct="1">
              <a:lnSpc>
                <a:spcPct val="90000"/>
              </a:lnSpc>
              <a:defRPr/>
            </a:pPr>
            <a:r>
              <a:rPr lang="en-US" sz="2800" dirty="0" smtClean="0"/>
              <a:t>Self-reporting requirements for income tax</a:t>
            </a:r>
          </a:p>
          <a:p>
            <a:pPr eaLnBrk="1" hangingPunct="1">
              <a:lnSpc>
                <a:spcPct val="90000"/>
              </a:lnSpc>
              <a:defRPr/>
            </a:pPr>
            <a:r>
              <a:rPr lang="en-US" sz="2800" dirty="0" smtClean="0"/>
              <a:t>Medicaid Pay Back (as opposed to Third Party SNTs which have no Medicaid Pay Back)</a:t>
            </a:r>
          </a:p>
          <a:p>
            <a:pPr eaLnBrk="1" hangingPunct="1">
              <a:lnSpc>
                <a:spcPct val="90000"/>
              </a:lnSpc>
              <a:defRPr/>
            </a:pPr>
            <a:endParaRPr lang="en-US" dirty="0" smtClean="0"/>
          </a:p>
          <a:p>
            <a:pPr eaLnBrk="1" hangingPunct="1">
              <a:lnSpc>
                <a:spcPct val="90000"/>
              </a:lnSpc>
              <a:buFont typeface="Wingdings" panose="05000000000000000000" pitchFamily="2" charset="2"/>
              <a:buNone/>
              <a:defRPr/>
            </a:pP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026"/>
          <p:cNvSpPr>
            <a:spLocks noGrp="1" noChangeArrowheads="1"/>
          </p:cNvSpPr>
          <p:nvPr>
            <p:ph type="title"/>
          </p:nvPr>
        </p:nvSpPr>
        <p:spPr/>
        <p:txBody>
          <a:bodyPr>
            <a:normAutofit/>
          </a:bodyPr>
          <a:lstStyle/>
          <a:p>
            <a:pPr eaLnBrk="1" hangingPunct="1">
              <a:defRPr/>
            </a:pPr>
            <a:r>
              <a:rPr lang="en-US" dirty="0" smtClean="0"/>
              <a:t>ABLE Act - Background		</a:t>
            </a:r>
          </a:p>
        </p:txBody>
      </p:sp>
      <p:sp>
        <p:nvSpPr>
          <p:cNvPr id="37891" name="Rectangle 1027"/>
          <p:cNvSpPr>
            <a:spLocks noGrp="1" noChangeArrowheads="1"/>
          </p:cNvSpPr>
          <p:nvPr>
            <p:ph idx="1"/>
          </p:nvPr>
        </p:nvSpPr>
        <p:spPr/>
        <p:txBody>
          <a:bodyPr/>
          <a:lstStyle/>
          <a:p>
            <a:pPr eaLnBrk="1" hangingPunct="1">
              <a:defRPr/>
            </a:pPr>
            <a:r>
              <a:rPr lang="en-US" sz="2800" dirty="0" smtClean="0"/>
              <a:t>ABLE – “Achieving a Better Life Experience” Act</a:t>
            </a:r>
          </a:p>
          <a:p>
            <a:pPr eaLnBrk="1" hangingPunct="1">
              <a:defRPr/>
            </a:pPr>
            <a:r>
              <a:rPr lang="en-US" sz="2800" dirty="0" smtClean="0"/>
              <a:t>Signed into law by President Obama on December 19, 2014.</a:t>
            </a:r>
          </a:p>
          <a:p>
            <a:pPr eaLnBrk="1" hangingPunct="1">
              <a:defRPr/>
            </a:pPr>
            <a:r>
              <a:rPr lang="en-US" sz="2800" dirty="0" smtClean="0"/>
              <a:t>Amended Section 529 of the Internal Revenue Code.</a:t>
            </a:r>
          </a:p>
          <a:p>
            <a:pPr eaLnBrk="1" hangingPunct="1">
              <a:defRPr/>
            </a:pPr>
            <a:r>
              <a:rPr lang="en-US" sz="2800" dirty="0" smtClean="0"/>
              <a:t>Anticipates the creation of individual state programs.</a:t>
            </a:r>
          </a:p>
          <a:p>
            <a:pPr eaLnBrk="1" hangingPunct="1">
              <a:defRPr/>
            </a:pPr>
            <a:r>
              <a:rPr lang="en-US" sz="2800" dirty="0" smtClean="0"/>
              <a:t>North Carolina passed its ABLE account legislation on August 11, 2015. </a:t>
            </a:r>
          </a:p>
          <a:p>
            <a:pPr eaLnBrk="1" hangingPunct="1">
              <a:defRPr/>
            </a:pPr>
            <a:endParaRPr lang="en-US" dirty="0" smtClean="0"/>
          </a:p>
        </p:txBody>
      </p:sp>
    </p:spTree>
    <p:extLst>
      <p:ext uri="{BB962C8B-B14F-4D97-AF65-F5344CB8AC3E}">
        <p14:creationId xmlns:p14="http://schemas.microsoft.com/office/powerpoint/2010/main" val="13453075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normAutofit fontScale="90000"/>
          </a:bodyPr>
          <a:lstStyle/>
          <a:p>
            <a:pPr eaLnBrk="1" hangingPunct="1">
              <a:defRPr/>
            </a:pPr>
            <a:r>
              <a:rPr lang="en-US" dirty="0" smtClean="0"/>
              <a:t>First Party Special Needs Trust Pros	</a:t>
            </a:r>
          </a:p>
        </p:txBody>
      </p:sp>
      <p:sp>
        <p:nvSpPr>
          <p:cNvPr id="57347" name="Rectangle 3"/>
          <p:cNvSpPr>
            <a:spLocks noGrp="1" noChangeArrowheads="1"/>
          </p:cNvSpPr>
          <p:nvPr>
            <p:ph idx="1"/>
          </p:nvPr>
        </p:nvSpPr>
        <p:spPr/>
        <p:txBody>
          <a:bodyPr>
            <a:noAutofit/>
          </a:bodyPr>
          <a:lstStyle/>
          <a:p>
            <a:pPr eaLnBrk="1" hangingPunct="1">
              <a:defRPr/>
            </a:pPr>
            <a:r>
              <a:rPr lang="en-US" sz="2800" dirty="0" smtClean="0"/>
              <a:t>No contribution limit</a:t>
            </a:r>
          </a:p>
          <a:p>
            <a:pPr eaLnBrk="1" hangingPunct="1">
              <a:defRPr/>
            </a:pPr>
            <a:r>
              <a:rPr lang="en-US" sz="2800" dirty="0" smtClean="0"/>
              <a:t>No aggregate limit</a:t>
            </a:r>
          </a:p>
          <a:p>
            <a:pPr eaLnBrk="1" hangingPunct="1">
              <a:defRPr/>
            </a:pPr>
            <a:r>
              <a:rPr lang="en-US" sz="2800" dirty="0" smtClean="0"/>
              <a:t>No disability age limit</a:t>
            </a:r>
          </a:p>
          <a:p>
            <a:pPr eaLnBrk="1" hangingPunct="1">
              <a:defRPr/>
            </a:pPr>
            <a:r>
              <a:rPr lang="en-US" sz="2800" dirty="0" smtClean="0"/>
              <a:t>Can own any asset</a:t>
            </a:r>
          </a:p>
          <a:p>
            <a:pPr eaLnBrk="1" hangingPunct="1">
              <a:defRPr/>
            </a:pPr>
            <a:r>
              <a:rPr lang="en-US" sz="2800" dirty="0" smtClean="0"/>
              <a:t>No investment restrictions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normAutofit fontScale="90000"/>
          </a:bodyPr>
          <a:lstStyle/>
          <a:p>
            <a:pPr>
              <a:defRPr/>
            </a:pPr>
            <a:r>
              <a:rPr lang="en-US" dirty="0"/>
              <a:t>First Party Special Needs Trust Cons</a:t>
            </a:r>
            <a:r>
              <a:rPr lang="en-US" dirty="0" smtClean="0"/>
              <a:t>	</a:t>
            </a:r>
          </a:p>
        </p:txBody>
      </p:sp>
      <p:sp>
        <p:nvSpPr>
          <p:cNvPr id="58371" name="Rectangle 3"/>
          <p:cNvSpPr>
            <a:spLocks noGrp="1" noChangeArrowheads="1"/>
          </p:cNvSpPr>
          <p:nvPr>
            <p:ph idx="1"/>
          </p:nvPr>
        </p:nvSpPr>
        <p:spPr/>
        <p:txBody>
          <a:bodyPr/>
          <a:lstStyle/>
          <a:p>
            <a:pPr eaLnBrk="1" hangingPunct="1">
              <a:lnSpc>
                <a:spcPct val="90000"/>
              </a:lnSpc>
              <a:defRPr/>
            </a:pPr>
            <a:r>
              <a:rPr lang="en-US" sz="2800" dirty="0" smtClean="0"/>
              <a:t>Increased cost of set up, maintenance</a:t>
            </a:r>
          </a:p>
          <a:p>
            <a:pPr eaLnBrk="1" hangingPunct="1">
              <a:lnSpc>
                <a:spcPct val="90000"/>
              </a:lnSpc>
              <a:defRPr/>
            </a:pPr>
            <a:r>
              <a:rPr lang="en-US" sz="2800" dirty="0" smtClean="0"/>
              <a:t>Payback for </a:t>
            </a:r>
            <a:r>
              <a:rPr lang="en-US" sz="2800" u="sng" dirty="0" smtClean="0"/>
              <a:t>all</a:t>
            </a:r>
            <a:r>
              <a:rPr lang="en-US" sz="2800" dirty="0" smtClean="0"/>
              <a:t> Medicaid used during beneficiary’s life</a:t>
            </a:r>
          </a:p>
          <a:p>
            <a:pPr eaLnBrk="1" hangingPunct="1">
              <a:lnSpc>
                <a:spcPct val="90000"/>
              </a:lnSpc>
              <a:defRPr/>
            </a:pPr>
            <a:endParaRPr lang="en-US" sz="2800" dirty="0" smtClean="0"/>
          </a:p>
          <a:p>
            <a:pPr eaLnBrk="1" hangingPunct="1">
              <a:lnSpc>
                <a:spcPct val="90000"/>
              </a:lnSpc>
              <a:defRPr/>
            </a:pPr>
            <a:endParaRPr lang="en-US" sz="2800" dirty="0" smtClean="0"/>
          </a:p>
          <a:p>
            <a:pPr eaLnBrk="1" hangingPunct="1">
              <a:lnSpc>
                <a:spcPct val="90000"/>
              </a:lnSpc>
              <a:buFont typeface="Wingdings" panose="05000000000000000000" pitchFamily="2" charset="2"/>
              <a:buNone/>
              <a:defRPr/>
            </a:pPr>
            <a:endParaRPr lang="en-US" sz="28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normAutofit/>
          </a:bodyPr>
          <a:lstStyle/>
          <a:p>
            <a:pPr eaLnBrk="1" hangingPunct="1">
              <a:defRPr/>
            </a:pPr>
            <a:r>
              <a:rPr lang="en-US" dirty="0" smtClean="0"/>
              <a:t> ABLE Accounts	are best for:</a:t>
            </a:r>
          </a:p>
        </p:txBody>
      </p:sp>
      <p:sp>
        <p:nvSpPr>
          <p:cNvPr id="59395" name="Rectangle 3"/>
          <p:cNvSpPr>
            <a:spLocks noGrp="1" noChangeArrowheads="1"/>
          </p:cNvSpPr>
          <p:nvPr>
            <p:ph idx="1"/>
          </p:nvPr>
        </p:nvSpPr>
        <p:spPr/>
        <p:txBody>
          <a:bodyPr/>
          <a:lstStyle/>
          <a:p>
            <a:pPr eaLnBrk="1" hangingPunct="1">
              <a:lnSpc>
                <a:spcPct val="90000"/>
              </a:lnSpc>
              <a:defRPr/>
            </a:pPr>
            <a:r>
              <a:rPr lang="en-US" sz="2800" dirty="0" smtClean="0"/>
              <a:t>Receiving small settlements or inheritance when SNT is not warranted.</a:t>
            </a:r>
          </a:p>
          <a:p>
            <a:pPr eaLnBrk="1" hangingPunct="1">
              <a:lnSpc>
                <a:spcPct val="90000"/>
              </a:lnSpc>
              <a:defRPr/>
            </a:pPr>
            <a:r>
              <a:rPr lang="en-US" sz="2800" dirty="0" smtClean="0"/>
              <a:t>Saving mechanism for beneficiary who accumulates excess income and resources (i.e. wages that accumulate over $2,000 at end of month).</a:t>
            </a:r>
          </a:p>
          <a:p>
            <a:pPr marL="0" indent="0" eaLnBrk="1" hangingPunct="1">
              <a:lnSpc>
                <a:spcPct val="90000"/>
              </a:lnSpc>
              <a:buNone/>
              <a:defRPr/>
            </a:pPr>
            <a:endParaRPr lang="en-US" sz="2800" dirty="0" smtClean="0"/>
          </a:p>
          <a:p>
            <a:pPr eaLnBrk="1" hangingPunct="1">
              <a:lnSpc>
                <a:spcPct val="90000"/>
              </a:lnSpc>
              <a:buNone/>
              <a:defRPr/>
            </a:pPr>
            <a:endParaRPr lang="en-US" sz="28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Party SNTs are best for:	</a:t>
            </a:r>
            <a:endParaRPr lang="en-US" dirty="0"/>
          </a:p>
        </p:txBody>
      </p:sp>
      <p:sp>
        <p:nvSpPr>
          <p:cNvPr id="3" name="Content Placeholder 2"/>
          <p:cNvSpPr>
            <a:spLocks noGrp="1"/>
          </p:cNvSpPr>
          <p:nvPr>
            <p:ph idx="1"/>
          </p:nvPr>
        </p:nvSpPr>
        <p:spPr/>
        <p:txBody>
          <a:bodyPr>
            <a:normAutofit/>
          </a:bodyPr>
          <a:lstStyle/>
          <a:p>
            <a:r>
              <a:rPr lang="en-US" sz="2800" dirty="0" smtClean="0"/>
              <a:t>Any disability after age 26.</a:t>
            </a:r>
          </a:p>
          <a:p>
            <a:r>
              <a:rPr lang="en-US" sz="2800" dirty="0" smtClean="0"/>
              <a:t>Substantial inheritances and settlements.</a:t>
            </a:r>
          </a:p>
          <a:p>
            <a:r>
              <a:rPr lang="en-US" sz="2800" dirty="0" smtClean="0"/>
              <a:t>When flexible asset planning is called for.</a:t>
            </a:r>
          </a:p>
          <a:p>
            <a:r>
              <a:rPr lang="en-US" sz="2800" dirty="0" smtClean="0"/>
              <a:t>When maximum flexibility for distributions is desired.</a:t>
            </a:r>
          </a:p>
          <a:p>
            <a:r>
              <a:rPr lang="en-US" sz="2800" dirty="0" smtClean="0"/>
              <a:t>Still the best comprehensive special needs planning vehicle.</a:t>
            </a:r>
            <a:endParaRPr lang="en-US"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ctrTitle"/>
          </p:nvPr>
        </p:nvSpPr>
        <p:spPr>
          <a:xfrm>
            <a:off x="800100" y="1981200"/>
            <a:ext cx="7467600" cy="1311275"/>
          </a:xfrm>
        </p:spPr>
        <p:txBody>
          <a:bodyPr/>
          <a:lstStyle/>
          <a:p>
            <a:pPr algn="ctr" eaLnBrk="1" hangingPunct="1">
              <a:defRPr/>
            </a:pPr>
            <a:r>
              <a:rPr lang="en-US" sz="4000" dirty="0" smtClean="0"/>
              <a:t/>
            </a:r>
            <a:br>
              <a:rPr lang="en-US" sz="4000" dirty="0" smtClean="0"/>
            </a:br>
            <a:r>
              <a:rPr lang="en-US" sz="4000" dirty="0" smtClean="0"/>
              <a:t>ANTHONY D. NICHOLSON</a:t>
            </a:r>
          </a:p>
        </p:txBody>
      </p:sp>
      <p:sp>
        <p:nvSpPr>
          <p:cNvPr id="84995" name="Rectangle 3"/>
          <p:cNvSpPr>
            <a:spLocks noGrp="1" noChangeArrowheads="1"/>
          </p:cNvSpPr>
          <p:nvPr>
            <p:ph type="subTitle" idx="1"/>
          </p:nvPr>
        </p:nvSpPr>
        <p:spPr>
          <a:xfrm>
            <a:off x="228600" y="3886200"/>
            <a:ext cx="8610600" cy="2590800"/>
          </a:xfrm>
        </p:spPr>
        <p:txBody>
          <a:bodyPr>
            <a:normAutofit fontScale="77500" lnSpcReduction="20000"/>
          </a:bodyPr>
          <a:lstStyle/>
          <a:p>
            <a:pPr algn="ctr">
              <a:defRPr/>
            </a:pPr>
            <a:r>
              <a:rPr lang="en-US" sz="3600" dirty="0"/>
              <a:t>McPherson, Rocamora, Nicholson &amp; Nordgren, PLLC</a:t>
            </a:r>
          </a:p>
          <a:p>
            <a:pPr algn="ctr">
              <a:defRPr/>
            </a:pPr>
            <a:r>
              <a:rPr lang="en-US" sz="3600" dirty="0"/>
              <a:t>3211 Shannon Road, Suite 620, Durham, NC</a:t>
            </a:r>
          </a:p>
          <a:p>
            <a:pPr algn="ctr">
              <a:defRPr/>
            </a:pPr>
            <a:r>
              <a:rPr lang="en-US" sz="3600" dirty="0" smtClean="0"/>
              <a:t>anicholson@macroclaw.com</a:t>
            </a:r>
            <a:endParaRPr lang="en-US" sz="3600" dirty="0"/>
          </a:p>
          <a:p>
            <a:pPr algn="ctr">
              <a:defRPr/>
            </a:pPr>
            <a:r>
              <a:rPr lang="en-US" sz="3600" dirty="0"/>
              <a:t>www.macroclaw.com</a:t>
            </a:r>
          </a:p>
          <a:p>
            <a:pPr algn="ctr">
              <a:defRPr/>
            </a:pPr>
            <a:r>
              <a:rPr lang="en-US" sz="3600" dirty="0"/>
              <a:t>919-493-0584</a:t>
            </a:r>
          </a:p>
          <a:p>
            <a:pPr eaLnBrk="1" hangingPunct="1">
              <a:defRPr/>
            </a:pPr>
            <a:endParaRPr lang="en-US" dirty="0" smtClean="0"/>
          </a:p>
          <a:p>
            <a:pPr eaLnBrk="1" hangingPunct="1">
              <a:defRPr/>
            </a:pP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normAutofit/>
          </a:bodyPr>
          <a:lstStyle/>
          <a:p>
            <a:pPr eaLnBrk="1" hangingPunct="1">
              <a:defRPr/>
            </a:pPr>
            <a:r>
              <a:rPr lang="en-US" dirty="0" smtClean="0"/>
              <a:t>Why ABLE Accounts?	</a:t>
            </a:r>
          </a:p>
        </p:txBody>
      </p:sp>
      <p:sp>
        <p:nvSpPr>
          <p:cNvPr id="1027" name="Rectangle 3"/>
          <p:cNvSpPr>
            <a:spLocks noGrp="1" noChangeArrowheads="1"/>
          </p:cNvSpPr>
          <p:nvPr>
            <p:ph idx="1"/>
          </p:nvPr>
        </p:nvSpPr>
        <p:spPr/>
        <p:txBody>
          <a:bodyPr>
            <a:normAutofit lnSpcReduction="10000"/>
          </a:bodyPr>
          <a:lstStyle/>
          <a:p>
            <a:pPr eaLnBrk="1" hangingPunct="1">
              <a:defRPr/>
            </a:pPr>
            <a:r>
              <a:rPr lang="en-US" sz="3200" dirty="0" smtClean="0"/>
              <a:t>Offers a 529-like savings plan for individuals with disabilities.</a:t>
            </a:r>
          </a:p>
          <a:p>
            <a:pPr eaLnBrk="1" hangingPunct="1">
              <a:defRPr/>
            </a:pPr>
            <a:r>
              <a:rPr lang="en-US" sz="3200" dirty="0" smtClean="0"/>
              <a:t>Responds to rising costs of living and health care.</a:t>
            </a:r>
          </a:p>
          <a:p>
            <a:pPr eaLnBrk="1" hangingPunct="1">
              <a:defRPr/>
            </a:pPr>
            <a:r>
              <a:rPr lang="en-US" sz="3200" dirty="0" smtClean="0"/>
              <a:t>Combats self-impoverishment.</a:t>
            </a:r>
          </a:p>
          <a:p>
            <a:pPr eaLnBrk="1" hangingPunct="1">
              <a:defRPr/>
            </a:pPr>
            <a:r>
              <a:rPr lang="en-US" sz="3200" dirty="0" smtClean="0"/>
              <a:t>Promotes independence and allows retention of needs-based public benefits like SSI and Medicaid.</a:t>
            </a:r>
          </a:p>
          <a:p>
            <a:pPr eaLnBrk="1" hangingPunct="1">
              <a:defRPr/>
            </a:pPr>
            <a:r>
              <a:rPr lang="en-US" sz="3200" dirty="0" smtClean="0"/>
              <a:t>Alternative to expensive and complicated First Party Special Needs Trust.</a:t>
            </a:r>
          </a:p>
          <a:p>
            <a:pPr marL="0" indent="0" eaLnBrk="1" hangingPunct="1">
              <a:buNone/>
              <a:defRPr/>
            </a:pPr>
            <a:endParaRPr lang="en-US" dirty="0" smtClean="0"/>
          </a:p>
        </p:txBody>
      </p:sp>
    </p:spTree>
    <p:extLst>
      <p:ext uri="{BB962C8B-B14F-4D97-AF65-F5344CB8AC3E}">
        <p14:creationId xmlns:p14="http://schemas.microsoft.com/office/powerpoint/2010/main" val="3629871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defRPr/>
            </a:pPr>
            <a:r>
              <a:rPr lang="en-US" dirty="0" smtClean="0"/>
              <a:t>Eligibility</a:t>
            </a:r>
          </a:p>
        </p:txBody>
      </p:sp>
      <p:sp>
        <p:nvSpPr>
          <p:cNvPr id="38915" name="Rectangle 3"/>
          <p:cNvSpPr>
            <a:spLocks noGrp="1" noChangeArrowheads="1"/>
          </p:cNvSpPr>
          <p:nvPr>
            <p:ph idx="1"/>
          </p:nvPr>
        </p:nvSpPr>
        <p:spPr/>
        <p:txBody>
          <a:bodyPr>
            <a:noAutofit/>
          </a:bodyPr>
          <a:lstStyle/>
          <a:p>
            <a:pPr eaLnBrk="1" hangingPunct="1">
              <a:lnSpc>
                <a:spcPct val="90000"/>
              </a:lnSpc>
              <a:defRPr/>
            </a:pPr>
            <a:r>
              <a:rPr lang="en-US" sz="2800" dirty="0" smtClean="0"/>
              <a:t>Must be eligible for benefits under SSI or SSDI, or</a:t>
            </a:r>
          </a:p>
          <a:p>
            <a:pPr eaLnBrk="1" hangingPunct="1">
              <a:lnSpc>
                <a:spcPct val="90000"/>
              </a:lnSpc>
              <a:defRPr/>
            </a:pPr>
            <a:r>
              <a:rPr lang="en-US" sz="2800" dirty="0" smtClean="0"/>
              <a:t>File certification annually demonstrating </a:t>
            </a:r>
          </a:p>
          <a:p>
            <a:pPr lvl="1">
              <a:lnSpc>
                <a:spcPct val="90000"/>
              </a:lnSpc>
              <a:defRPr/>
            </a:pPr>
            <a:r>
              <a:rPr lang="en-US" sz="2600" dirty="0" smtClean="0"/>
              <a:t>Medically determinable physical or mental impairment which results in marked and severe functional limitations, which can be expected to result in death or which has lasted or can be expected to last not less than 12 months.</a:t>
            </a:r>
          </a:p>
          <a:p>
            <a:pPr lvl="1">
              <a:defRPr/>
            </a:pPr>
            <a:r>
              <a:rPr lang="en-US" sz="2600" dirty="0" smtClean="0"/>
              <a:t>Burden </a:t>
            </a:r>
            <a:r>
              <a:rPr lang="en-US" sz="2600" dirty="0"/>
              <a:t>of categorization is on </a:t>
            </a:r>
            <a:r>
              <a:rPr lang="en-US" sz="2600" dirty="0" smtClean="0"/>
              <a:t>the owner; state </a:t>
            </a:r>
            <a:r>
              <a:rPr lang="en-US" sz="2600" dirty="0"/>
              <a:t>not required to obtain physician </a:t>
            </a:r>
            <a:r>
              <a:rPr lang="en-US" sz="2600" dirty="0" smtClean="0"/>
              <a:t>diagnosis, but owner must have a physician certification on file and agree to </a:t>
            </a:r>
            <a:r>
              <a:rPr lang="en-US" sz="2600" dirty="0"/>
              <a:t>provide it upon request.</a:t>
            </a:r>
          </a:p>
          <a:p>
            <a:pPr marL="274320" lvl="1" indent="0">
              <a:lnSpc>
                <a:spcPct val="90000"/>
              </a:lnSpc>
              <a:buNone/>
              <a:defRPr/>
            </a:pPr>
            <a:endParaRPr lang="en-US" sz="2600" dirty="0" smtClean="0"/>
          </a:p>
        </p:txBody>
      </p:sp>
    </p:spTree>
    <p:extLst>
      <p:ext uri="{BB962C8B-B14F-4D97-AF65-F5344CB8AC3E}">
        <p14:creationId xmlns:p14="http://schemas.microsoft.com/office/powerpoint/2010/main" val="2468210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normAutofit/>
          </a:bodyPr>
          <a:lstStyle/>
          <a:p>
            <a:pPr eaLnBrk="1" hangingPunct="1">
              <a:defRPr/>
            </a:pPr>
            <a:r>
              <a:rPr lang="en-US" dirty="0" smtClean="0"/>
              <a:t>Eligibility (continued)	</a:t>
            </a:r>
          </a:p>
        </p:txBody>
      </p:sp>
      <p:sp>
        <p:nvSpPr>
          <p:cNvPr id="40963" name="Rectangle 3"/>
          <p:cNvSpPr>
            <a:spLocks noGrp="1" noChangeArrowheads="1"/>
          </p:cNvSpPr>
          <p:nvPr>
            <p:ph idx="1"/>
          </p:nvPr>
        </p:nvSpPr>
        <p:spPr/>
        <p:txBody>
          <a:bodyPr/>
          <a:lstStyle/>
          <a:p>
            <a:pPr>
              <a:lnSpc>
                <a:spcPct val="90000"/>
              </a:lnSpc>
              <a:defRPr/>
            </a:pPr>
            <a:r>
              <a:rPr lang="en-US" sz="2800" dirty="0"/>
              <a:t>Must have become disabled before age 26</a:t>
            </a:r>
            <a:r>
              <a:rPr lang="en-US" sz="2800" dirty="0" smtClean="0"/>
              <a:t>.</a:t>
            </a:r>
          </a:p>
          <a:p>
            <a:pPr marL="0" indent="0">
              <a:lnSpc>
                <a:spcPct val="90000"/>
              </a:lnSpc>
              <a:buNone/>
              <a:defRPr/>
            </a:pPr>
            <a:endParaRPr lang="en-US" sz="2800" dirty="0"/>
          </a:p>
          <a:p>
            <a:pPr eaLnBrk="1" hangingPunct="1">
              <a:lnSpc>
                <a:spcPct val="90000"/>
              </a:lnSpc>
              <a:defRPr/>
            </a:pPr>
            <a:r>
              <a:rPr lang="en-US" sz="2800" dirty="0" smtClean="0"/>
              <a:t>While determination of disability for purposes of SSI and SSDI allow an individual to become eligible for an ABLE account, it does not work the other way around.</a:t>
            </a:r>
          </a:p>
          <a:p>
            <a:pPr marL="0" indent="0" eaLnBrk="1" hangingPunct="1">
              <a:lnSpc>
                <a:spcPct val="90000"/>
              </a:lnSpc>
              <a:buNone/>
              <a:defRPr/>
            </a:pPr>
            <a:endParaRPr lang="en-US" sz="2800" dirty="0" smtClean="0"/>
          </a:p>
          <a:p>
            <a:pPr eaLnBrk="1" hangingPunct="1">
              <a:lnSpc>
                <a:spcPct val="90000"/>
              </a:lnSpc>
              <a:defRPr/>
            </a:pPr>
            <a:r>
              <a:rPr lang="en-US" sz="2800" dirty="0" smtClean="0"/>
              <a:t>ABLE eligibility cannot be used to establish SSI or SSDI eligibility.</a:t>
            </a:r>
          </a:p>
          <a:p>
            <a:pPr eaLnBrk="1" hangingPunct="1">
              <a:lnSpc>
                <a:spcPct val="90000"/>
              </a:lnSpc>
              <a:defRPr/>
            </a:pPr>
            <a:endParaRPr lang="en-US" sz="2400" dirty="0" smtClean="0"/>
          </a:p>
          <a:p>
            <a:pPr eaLnBrk="1" hangingPunct="1">
              <a:lnSpc>
                <a:spcPct val="90000"/>
              </a:lnSpc>
              <a:buFont typeface="Wingdings" panose="05000000000000000000" pitchFamily="2" charset="2"/>
              <a:buNone/>
              <a:defRPr/>
            </a:pPr>
            <a:endParaRPr lang="en-US" sz="2400" dirty="0" smtClean="0"/>
          </a:p>
          <a:p>
            <a:pPr eaLnBrk="1" hangingPunct="1">
              <a:lnSpc>
                <a:spcPct val="90000"/>
              </a:lnSpc>
              <a:defRPr/>
            </a:pPr>
            <a:endParaRPr lang="en-US" sz="2400" dirty="0" smtClean="0"/>
          </a:p>
        </p:txBody>
      </p:sp>
    </p:spTree>
    <p:extLst>
      <p:ext uri="{BB962C8B-B14F-4D97-AF65-F5344CB8AC3E}">
        <p14:creationId xmlns:p14="http://schemas.microsoft.com/office/powerpoint/2010/main" val="4101769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defRPr/>
            </a:pPr>
            <a:r>
              <a:rPr lang="en-US" dirty="0" smtClean="0"/>
              <a:t>Establishing an ABLE account	</a:t>
            </a:r>
          </a:p>
        </p:txBody>
      </p:sp>
      <p:sp>
        <p:nvSpPr>
          <p:cNvPr id="41987" name="Rectangle 3"/>
          <p:cNvSpPr>
            <a:spLocks noGrp="1" noChangeArrowheads="1"/>
          </p:cNvSpPr>
          <p:nvPr>
            <p:ph idx="1"/>
          </p:nvPr>
        </p:nvSpPr>
        <p:spPr/>
        <p:txBody>
          <a:bodyPr>
            <a:normAutofit lnSpcReduction="10000"/>
          </a:bodyPr>
          <a:lstStyle/>
          <a:p>
            <a:pPr eaLnBrk="1" hangingPunct="1">
              <a:defRPr/>
            </a:pPr>
            <a:r>
              <a:rPr lang="en-US" sz="2800" dirty="0" smtClean="0"/>
              <a:t>Fill out and sign application for NC or another state.</a:t>
            </a:r>
          </a:p>
          <a:p>
            <a:pPr eaLnBrk="1" hangingPunct="1">
              <a:defRPr/>
            </a:pPr>
            <a:r>
              <a:rPr lang="en-US" sz="2800" dirty="0" smtClean="0"/>
              <a:t>Sponsored by state government or financial institution.</a:t>
            </a:r>
          </a:p>
          <a:p>
            <a:pPr eaLnBrk="1" hangingPunct="1">
              <a:defRPr/>
            </a:pPr>
            <a:r>
              <a:rPr lang="en-US" sz="2800" dirty="0" smtClean="0"/>
              <a:t>Name designated beneficiary.</a:t>
            </a:r>
          </a:p>
          <a:p>
            <a:pPr eaLnBrk="1" hangingPunct="1">
              <a:defRPr/>
            </a:pPr>
            <a:r>
              <a:rPr lang="en-US" sz="2800" dirty="0" smtClean="0"/>
              <a:t>A guardian, or agent under a power of attorney may establish, or a parent of a minor child.</a:t>
            </a:r>
          </a:p>
          <a:p>
            <a:pPr eaLnBrk="1" hangingPunct="1">
              <a:defRPr/>
            </a:pPr>
            <a:r>
              <a:rPr lang="en-US" sz="2800" dirty="0" smtClean="0"/>
              <a:t>If contributor is not account owner, the account owner (individual with disability) or his or her guardian, trustee or agent must also sign the application.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a:bodyPr>
          <a:lstStyle/>
          <a:p>
            <a:pPr eaLnBrk="1" hangingPunct="1">
              <a:defRPr/>
            </a:pPr>
            <a:r>
              <a:rPr lang="en-US" dirty="0" smtClean="0"/>
              <a:t>Mechanics	</a:t>
            </a:r>
          </a:p>
        </p:txBody>
      </p:sp>
      <p:sp>
        <p:nvSpPr>
          <p:cNvPr id="48131" name="Rectangle 3"/>
          <p:cNvSpPr>
            <a:spLocks noGrp="1" noChangeArrowheads="1"/>
          </p:cNvSpPr>
          <p:nvPr>
            <p:ph idx="1"/>
          </p:nvPr>
        </p:nvSpPr>
        <p:spPr/>
        <p:txBody>
          <a:bodyPr/>
          <a:lstStyle/>
          <a:p>
            <a:pPr eaLnBrk="1" hangingPunct="1">
              <a:defRPr/>
            </a:pPr>
            <a:r>
              <a:rPr lang="en-US" sz="2800" dirty="0" smtClean="0"/>
              <a:t>One account at a time.</a:t>
            </a:r>
          </a:p>
          <a:p>
            <a:pPr eaLnBrk="1" hangingPunct="1">
              <a:defRPr/>
            </a:pPr>
            <a:r>
              <a:rPr lang="en-US" sz="2800" dirty="0" smtClean="0"/>
              <a:t>Investment can only be changed twice a year.</a:t>
            </a:r>
          </a:p>
          <a:p>
            <a:pPr eaLnBrk="1" hangingPunct="1">
              <a:defRPr/>
            </a:pPr>
            <a:r>
              <a:rPr lang="en-US" sz="2800" dirty="0" smtClean="0"/>
              <a:t>Cannot be assigned, pledged, or used as security to obtain loan.</a:t>
            </a:r>
          </a:p>
          <a:p>
            <a:pPr eaLnBrk="1" hangingPunct="1">
              <a:defRPr/>
            </a:pPr>
            <a:r>
              <a:rPr lang="en-US" sz="2800" dirty="0" smtClean="0"/>
              <a:t>Annual report must be sent to owner.</a:t>
            </a:r>
          </a:p>
          <a:p>
            <a:pPr eaLnBrk="1" hangingPunct="1">
              <a:defRPr/>
            </a:pPr>
            <a:endParaRPr lang="en-US" dirty="0" smtClean="0"/>
          </a:p>
          <a:p>
            <a:pPr eaLnBrk="1" hangingPunct="1">
              <a:buFont typeface="Wingdings" panose="05000000000000000000" pitchFamily="2" charset="2"/>
              <a:buNone/>
              <a:defRPr/>
            </a:pP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defRPr/>
            </a:pPr>
            <a:r>
              <a:rPr lang="en-US" dirty="0" smtClean="0"/>
              <a:t>Contributions</a:t>
            </a:r>
          </a:p>
        </p:txBody>
      </p:sp>
      <p:sp>
        <p:nvSpPr>
          <p:cNvPr id="49155" name="Rectangle 3"/>
          <p:cNvSpPr>
            <a:spLocks noGrp="1" noChangeArrowheads="1"/>
          </p:cNvSpPr>
          <p:nvPr>
            <p:ph idx="1"/>
          </p:nvPr>
        </p:nvSpPr>
        <p:spPr>
          <a:xfrm>
            <a:off x="457200" y="1600200"/>
            <a:ext cx="8229600" cy="5257800"/>
          </a:xfrm>
        </p:spPr>
        <p:txBody>
          <a:bodyPr>
            <a:normAutofit fontScale="92500" lnSpcReduction="10000"/>
          </a:bodyPr>
          <a:lstStyle/>
          <a:p>
            <a:pPr eaLnBrk="1" hangingPunct="1">
              <a:lnSpc>
                <a:spcPct val="90000"/>
              </a:lnSpc>
              <a:defRPr/>
            </a:pPr>
            <a:r>
              <a:rPr lang="en-US" sz="2800" dirty="0" smtClean="0"/>
              <a:t>Must be in cash.</a:t>
            </a:r>
          </a:p>
          <a:p>
            <a:pPr eaLnBrk="1" hangingPunct="1">
              <a:lnSpc>
                <a:spcPct val="90000"/>
              </a:lnSpc>
              <a:defRPr/>
            </a:pPr>
            <a:r>
              <a:rPr lang="en-US" sz="2800" dirty="0" smtClean="0"/>
              <a:t>May be made by any person (includes trusts, estate, partnerships, corporations).</a:t>
            </a:r>
          </a:p>
          <a:p>
            <a:pPr eaLnBrk="1" hangingPunct="1">
              <a:lnSpc>
                <a:spcPct val="90000"/>
              </a:lnSpc>
              <a:defRPr/>
            </a:pPr>
            <a:r>
              <a:rPr lang="en-US" sz="2800" dirty="0" smtClean="0"/>
              <a:t>Limits:</a:t>
            </a:r>
          </a:p>
          <a:p>
            <a:pPr lvl="1">
              <a:lnSpc>
                <a:spcPct val="90000"/>
              </a:lnSpc>
              <a:defRPr/>
            </a:pPr>
            <a:r>
              <a:rPr lang="en-US" sz="2600" dirty="0" smtClean="0"/>
              <a:t>Subject to annual gift tax exclusion limit ($14,000 through 2016).</a:t>
            </a:r>
          </a:p>
          <a:p>
            <a:pPr lvl="1">
              <a:lnSpc>
                <a:spcPct val="90000"/>
              </a:lnSpc>
              <a:defRPr/>
            </a:pPr>
            <a:r>
              <a:rPr lang="en-US" sz="2600" dirty="0" smtClean="0"/>
              <a:t>Aggregate limit is same as 529 Plans ($410,000 for NC).</a:t>
            </a:r>
          </a:p>
          <a:p>
            <a:pPr lvl="1">
              <a:lnSpc>
                <a:spcPct val="90000"/>
              </a:lnSpc>
              <a:defRPr/>
            </a:pPr>
            <a:r>
              <a:rPr lang="en-US" sz="2600" dirty="0" smtClean="0"/>
              <a:t>Accounts that exceed $100,000 suspend SSI.</a:t>
            </a:r>
          </a:p>
          <a:p>
            <a:pPr lvl="1">
              <a:lnSpc>
                <a:spcPct val="90000"/>
              </a:lnSpc>
              <a:defRPr/>
            </a:pPr>
            <a:r>
              <a:rPr lang="en-US" sz="2600" dirty="0" smtClean="0"/>
              <a:t>Accounts in excess of aggregate limit will cause loss of Medicaid benefits.</a:t>
            </a:r>
          </a:p>
          <a:p>
            <a:pPr>
              <a:lnSpc>
                <a:spcPct val="90000"/>
              </a:lnSpc>
              <a:defRPr/>
            </a:pPr>
            <a:r>
              <a:rPr lang="en-US" sz="2800" dirty="0" smtClean="0"/>
              <a:t>What if contributions exceed $14,000?</a:t>
            </a:r>
          </a:p>
          <a:p>
            <a:pPr lvl="1">
              <a:lnSpc>
                <a:spcPct val="90000"/>
              </a:lnSpc>
              <a:defRPr/>
            </a:pPr>
            <a:r>
              <a:rPr lang="en-US" sz="2800" dirty="0" smtClean="0"/>
              <a:t>Excess annual exclusions subject to return.</a:t>
            </a:r>
          </a:p>
          <a:p>
            <a:pPr lvl="1">
              <a:lnSpc>
                <a:spcPct val="90000"/>
              </a:lnSpc>
              <a:defRPr/>
            </a:pPr>
            <a:r>
              <a:rPr lang="en-US" sz="2800" dirty="0" smtClean="0"/>
              <a:t>6% excise tax on contributions not timely returned.</a:t>
            </a:r>
          </a:p>
          <a:p>
            <a:pPr lvl="1">
              <a:lnSpc>
                <a:spcPct val="90000"/>
              </a:lnSpc>
              <a:defRPr/>
            </a:pPr>
            <a:endParaRPr lang="en-US" dirty="0" smtClean="0"/>
          </a:p>
          <a:p>
            <a:pPr>
              <a:lnSpc>
                <a:spcPct val="90000"/>
              </a:lnSpc>
              <a:defRPr/>
            </a:pPr>
            <a:endParaRPr lang="en-US" dirty="0" smtClean="0"/>
          </a:p>
          <a:p>
            <a:pPr eaLnBrk="1" hangingPunct="1">
              <a:lnSpc>
                <a:spcPct val="90000"/>
              </a:lnSpc>
              <a:buFont typeface="Wingdings" panose="05000000000000000000" pitchFamily="2" charset="2"/>
              <a:buNone/>
              <a:defRPr/>
            </a:pPr>
            <a:endParaRPr lang="en-US" sz="28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eaLnBrk="1" hangingPunct="1">
              <a:defRPr/>
            </a:pPr>
            <a:r>
              <a:rPr lang="en-US" dirty="0" smtClean="0"/>
              <a:t>Gift Tax Implications	</a:t>
            </a:r>
          </a:p>
        </p:txBody>
      </p:sp>
      <p:sp>
        <p:nvSpPr>
          <p:cNvPr id="93187" name="Rectangle 3"/>
          <p:cNvSpPr>
            <a:spLocks noGrp="1" noChangeArrowheads="1"/>
          </p:cNvSpPr>
          <p:nvPr>
            <p:ph idx="1"/>
          </p:nvPr>
        </p:nvSpPr>
        <p:spPr/>
        <p:txBody>
          <a:bodyPr>
            <a:normAutofit/>
          </a:bodyPr>
          <a:lstStyle/>
          <a:p>
            <a:pPr eaLnBrk="1" hangingPunct="1">
              <a:defRPr/>
            </a:pPr>
            <a:r>
              <a:rPr lang="en-US" sz="2800" dirty="0" smtClean="0"/>
              <a:t>Completed gifts of present interest.</a:t>
            </a:r>
          </a:p>
          <a:p>
            <a:pPr eaLnBrk="1" hangingPunct="1">
              <a:defRPr/>
            </a:pPr>
            <a:r>
              <a:rPr lang="en-US" sz="2800" dirty="0" smtClean="0"/>
              <a:t>Watch out for other gifts to same beneficiary in the same year (may trigger need to file gift tax return).</a:t>
            </a:r>
          </a:p>
          <a:p>
            <a:pPr eaLnBrk="1" hangingPunct="1">
              <a:defRPr/>
            </a:pPr>
            <a:r>
              <a:rPr lang="en-US" sz="2800" dirty="0" smtClean="0"/>
              <a:t>Unlikely to be many gifts to ABLE Accounts.</a:t>
            </a:r>
          </a:p>
          <a:p>
            <a:pPr eaLnBrk="1" hangingPunct="1">
              <a:defRPr/>
            </a:pPr>
            <a:endParaRPr lang="en-US" sz="2800"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1356</TotalTime>
  <Words>1293</Words>
  <Application>Microsoft Office PowerPoint</Application>
  <PresentationFormat>On-screen Show (4:3)</PresentationFormat>
  <Paragraphs>153</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Tahoma</vt:lpstr>
      <vt:lpstr>Times New Roman</vt:lpstr>
      <vt:lpstr>Wingdings</vt:lpstr>
      <vt:lpstr>Clarity</vt:lpstr>
      <vt:lpstr>The ABLE Act: Eligibility, Requirements and Planning Potential</vt:lpstr>
      <vt:lpstr>ABLE Act - Background  </vt:lpstr>
      <vt:lpstr>Why ABLE Accounts? </vt:lpstr>
      <vt:lpstr>Eligibility</vt:lpstr>
      <vt:lpstr>Eligibility (continued) </vt:lpstr>
      <vt:lpstr>Establishing an ABLE account </vt:lpstr>
      <vt:lpstr>Mechanics </vt:lpstr>
      <vt:lpstr>Contributions</vt:lpstr>
      <vt:lpstr>Gift Tax Implications </vt:lpstr>
      <vt:lpstr>Distributions</vt:lpstr>
      <vt:lpstr>Qualified Disability Expenses</vt:lpstr>
      <vt:lpstr>Income Tax Implications</vt:lpstr>
      <vt:lpstr>What if Eligibility is Lost? </vt:lpstr>
      <vt:lpstr>Post-death Disbursements </vt:lpstr>
      <vt:lpstr>Rollovers and Transfers</vt:lpstr>
      <vt:lpstr>Implementation</vt:lpstr>
      <vt:lpstr>What does this mean for Special Needs Trusts?</vt:lpstr>
      <vt:lpstr>ABLE Account Pros  </vt:lpstr>
      <vt:lpstr>ABLE Account Cons </vt:lpstr>
      <vt:lpstr>First Party Special Needs Trust Pros </vt:lpstr>
      <vt:lpstr>First Party Special Needs Trust Cons </vt:lpstr>
      <vt:lpstr> ABLE Accounts are best for:</vt:lpstr>
      <vt:lpstr>First Party SNTs are best for: </vt:lpstr>
      <vt:lpstr> ANTHONY D. NICHOLSON</vt:lpstr>
    </vt:vector>
  </TitlesOfParts>
  <Company>DellComputerCorporation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Basics of Estate Planning</dc:title>
  <dc:creator>PREFERRED USER</dc:creator>
  <cp:lastModifiedBy>CIDD</cp:lastModifiedBy>
  <cp:revision>142</cp:revision>
  <cp:lastPrinted>2015-12-31T20:18:39Z</cp:lastPrinted>
  <dcterms:created xsi:type="dcterms:W3CDTF">2004-01-27T00:44:14Z</dcterms:created>
  <dcterms:modified xsi:type="dcterms:W3CDTF">2016-05-25T21:13:13Z</dcterms:modified>
</cp:coreProperties>
</file>