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6" r:id="rId3"/>
    <p:sldId id="286" r:id="rId4"/>
    <p:sldId id="265" r:id="rId5"/>
    <p:sldId id="294" r:id="rId6"/>
    <p:sldId id="289" r:id="rId7"/>
    <p:sldId id="291" r:id="rId8"/>
    <p:sldId id="292" r:id="rId9"/>
    <p:sldId id="293" r:id="rId10"/>
    <p:sldId id="290" r:id="rId11"/>
    <p:sldId id="288" r:id="rId12"/>
    <p:sldId id="284" r:id="rId13"/>
    <p:sldId id="300" r:id="rId14"/>
    <p:sldId id="267" r:id="rId15"/>
    <p:sldId id="268" r:id="rId16"/>
    <p:sldId id="271" r:id="rId17"/>
    <p:sldId id="274" r:id="rId18"/>
    <p:sldId id="295" r:id="rId19"/>
    <p:sldId id="273" r:id="rId20"/>
    <p:sldId id="259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4251" autoAdjust="0"/>
  </p:normalViewPr>
  <p:slideViewPr>
    <p:cSldViewPr>
      <p:cViewPr varScale="1">
        <p:scale>
          <a:sx n="102" d="100"/>
          <a:sy n="102" d="100"/>
        </p:scale>
        <p:origin x="1506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4" d="100"/>
        <a:sy n="104" d="100"/>
      </p:scale>
      <p:origin x="0" y="-1842"/>
    </p:cViewPr>
  </p:sorterViewPr>
  <p:notesViewPr>
    <p:cSldViewPr>
      <p:cViewPr>
        <p:scale>
          <a:sx n="100" d="100"/>
          <a:sy n="100" d="100"/>
        </p:scale>
        <p:origin x="984" y="-12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78455120275701"/>
          <c:y val="9.0277777777777707E-2"/>
          <c:w val="0.60295822378239305"/>
          <c:h val="0.813888888888888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Paid Hours per Venture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002060"/>
              </a:solidFill>
            </c:spPr>
          </c:dPt>
          <c:dPt>
            <c:idx val="3"/>
            <c:bubble3D val="0"/>
            <c:spPr>
              <a:solidFill>
                <a:srgbClr val="0070C0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-0.23330361247995063"/>
                  <c:y val="0.13575594410992745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2000" b="1" i="0" u="none" strike="noStrike" kern="1200" baseline="0" dirty="0">
                      <a:solidFill>
                        <a:schemeClr val="bg1"/>
                      </a:solidFill>
                      <a:latin typeface="+mn-lt"/>
                      <a:ea typeface="+mn-ea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219711472213808"/>
                  <c:y val="-8.9469854871082291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4644310358955985E-2"/>
                  <c:y val="-0.13998301682877867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2000" b="1" i="0" u="none" strike="noStrike" kern="1200" baseline="0" dirty="0">
                      <a:solidFill>
                        <a:schemeClr val="bg1"/>
                      </a:solidFill>
                      <a:latin typeface="+mn-lt"/>
                      <a:ea typeface="+mn-ea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033435731159694"/>
                  <c:y val="-0.203824880345839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7016544133636108"/>
                  <c:y val="-2.1150995831403428E-2"/>
                </c:manualLayout>
              </c:layout>
              <c:tx>
                <c:rich>
                  <a:bodyPr/>
                  <a:lstStyle/>
                  <a:p>
                    <a:pPr>
                      <a:defRPr lang="en-US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defRPr>
                    </a:pPr>
                    <a:r>
                      <a:rPr lang="en-US" sz="2000" b="1" dirty="0" smtClean="0">
                        <a:solidFill>
                          <a:schemeClr val="bg1"/>
                        </a:solidFill>
                      </a:rPr>
                      <a:t>Event</a:t>
                    </a:r>
                    <a:r>
                      <a:rPr lang="en-US" sz="20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000" b="1" dirty="0" smtClean="0">
                        <a:solidFill>
                          <a:schemeClr val="bg1"/>
                        </a:solidFill>
                      </a:rPr>
                      <a:t>Space </a:t>
                    </a:r>
                    <a:r>
                      <a:rPr lang="en-US" sz="2000" b="1" dirty="0">
                        <a:solidFill>
                          <a:schemeClr val="bg1"/>
                        </a:solidFill>
                      </a:rPr>
                      <a:t>Rentals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4910305638513344"/>
                  <c:y val="0.1801953064690443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EV Laundry</c:v>
                </c:pt>
                <c:pt idx="1">
                  <c:v>EV Gifts</c:v>
                </c:pt>
                <c:pt idx="2">
                  <c:v>EV Pets</c:v>
                </c:pt>
                <c:pt idx="3">
                  <c:v>EV Bus Crew</c:v>
                </c:pt>
                <c:pt idx="4">
                  <c:v>Space Rentals</c:v>
                </c:pt>
                <c:pt idx="5">
                  <c:v>EV Office Solutions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0.31</c:v>
                </c:pt>
                <c:pt idx="1">
                  <c:v>0.08</c:v>
                </c:pt>
                <c:pt idx="2">
                  <c:v>0.09</c:v>
                </c:pt>
                <c:pt idx="3">
                  <c:v>0.18</c:v>
                </c:pt>
                <c:pt idx="4">
                  <c:v>0.17</c:v>
                </c:pt>
                <c:pt idx="5">
                  <c:v>0.17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Number of Employees: 2010 - </a:t>
            </a:r>
            <a:r>
              <a:rPr lang="en-US" dirty="0" smtClean="0"/>
              <a:t>2015</a:t>
            </a:r>
            <a:endParaRPr lang="en-US" dirty="0"/>
          </a:p>
        </c:rich>
      </c:tx>
      <c:layout>
        <c:manualLayout>
          <c:xMode val="edge"/>
          <c:yMode val="edge"/>
          <c:x val="0.18108189081964601"/>
          <c:y val="3.7158916456197698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Employees</c:v>
                </c:pt>
              </c:strCache>
            </c:strRef>
          </c:tx>
          <c:spPr>
            <a:ln w="111125" cmpd="sng"/>
          </c:spPr>
          <c:marker>
            <c:symbol val="diamond"/>
            <c:size val="19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2010</c:v>
                </c:pt>
                <c:pt idx="4">
                  <c:v>2011</c:v>
                </c:pt>
                <c:pt idx="8">
                  <c:v>2012</c:v>
                </c:pt>
                <c:pt idx="12">
                  <c:v>2013</c:v>
                </c:pt>
                <c:pt idx="15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17</c:v>
                </c:pt>
                <c:pt idx="1">
                  <c:v>20</c:v>
                </c:pt>
                <c:pt idx="2">
                  <c:v>16</c:v>
                </c:pt>
                <c:pt idx="3">
                  <c:v>14</c:v>
                </c:pt>
                <c:pt idx="4">
                  <c:v>14</c:v>
                </c:pt>
                <c:pt idx="5">
                  <c:v>18</c:v>
                </c:pt>
                <c:pt idx="6">
                  <c:v>18</c:v>
                </c:pt>
                <c:pt idx="7">
                  <c:v>21</c:v>
                </c:pt>
                <c:pt idx="8">
                  <c:v>22</c:v>
                </c:pt>
                <c:pt idx="9">
                  <c:v>23</c:v>
                </c:pt>
                <c:pt idx="10">
                  <c:v>23</c:v>
                </c:pt>
                <c:pt idx="11">
                  <c:v>29</c:v>
                </c:pt>
                <c:pt idx="12">
                  <c:v>33</c:v>
                </c:pt>
                <c:pt idx="13">
                  <c:v>35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44</c:v>
                </c:pt>
                <c:pt idx="18">
                  <c:v>45</c:v>
                </c:pt>
                <c:pt idx="19">
                  <c:v>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158176"/>
        <c:axId val="195606288"/>
      </c:lineChart>
      <c:catAx>
        <c:axId val="200158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5606288"/>
        <c:crosses val="autoZero"/>
        <c:auto val="1"/>
        <c:lblAlgn val="ctr"/>
        <c:lblOffset val="100"/>
        <c:noMultiLvlLbl val="0"/>
      </c:catAx>
      <c:valAx>
        <c:axId val="195606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0158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8A56E2-71E9-4CE6-987A-524D945B2F2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544B87-357B-49B9-9125-9C4147ABD77C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400" b="1" dirty="0" smtClean="0"/>
            <a:t>Laundry</a:t>
          </a:r>
          <a:endParaRPr lang="en-US" sz="2400" b="1" dirty="0"/>
        </a:p>
      </dgm:t>
    </dgm:pt>
    <dgm:pt modelId="{F07B7ECB-875E-4CCA-9356-ACA9EC205F64}" type="parTrans" cxnId="{A7CC80F1-1D0B-4A13-981B-4176C7B1833A}">
      <dgm:prSet/>
      <dgm:spPr/>
      <dgm:t>
        <a:bodyPr/>
        <a:lstStyle/>
        <a:p>
          <a:endParaRPr lang="en-US"/>
        </a:p>
      </dgm:t>
    </dgm:pt>
    <dgm:pt modelId="{5757F9A1-845E-48B2-86E5-DBCE7A6DD619}" type="sibTrans" cxnId="{A7CC80F1-1D0B-4A13-981B-4176C7B1833A}">
      <dgm:prSet/>
      <dgm:spPr/>
      <dgm:t>
        <a:bodyPr/>
        <a:lstStyle/>
        <a:p>
          <a:endParaRPr lang="en-US"/>
        </a:p>
      </dgm:t>
    </dgm:pt>
    <dgm:pt modelId="{92B1577B-6952-4C87-85E8-D69FCDDD196F}">
      <dgm:prSet phldrT="[Text]" custT="1"/>
      <dgm:spPr>
        <a:solidFill>
          <a:srgbClr val="0070C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2800" b="1" dirty="0" smtClean="0"/>
            <a:t>Sort &amp; inventory</a:t>
          </a:r>
          <a:endParaRPr lang="en-US" sz="2800" b="1" dirty="0"/>
        </a:p>
      </dgm:t>
    </dgm:pt>
    <dgm:pt modelId="{15AED3AC-8731-436B-8503-7D0131817E23}" type="parTrans" cxnId="{6190E3C0-ECB0-414B-AB19-7B7A8EF55C80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3315C3BD-BD96-4C2B-99FD-8A6AE69CB26A}" type="sibTrans" cxnId="{6190E3C0-ECB0-414B-AB19-7B7A8EF55C80}">
      <dgm:prSet/>
      <dgm:spPr/>
      <dgm:t>
        <a:bodyPr/>
        <a:lstStyle/>
        <a:p>
          <a:endParaRPr lang="en-US"/>
        </a:p>
      </dgm:t>
    </dgm:pt>
    <dgm:pt modelId="{D8406E00-5EF3-4B7D-A778-01BD7688AEA9}">
      <dgm:prSet phldrT="[Text]" custT="1"/>
      <dgm:spPr>
        <a:solidFill>
          <a:srgbClr val="0070C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2800" b="1" dirty="0" smtClean="0"/>
            <a:t>Operate machines</a:t>
          </a:r>
          <a:endParaRPr lang="en-US" sz="2800" b="1" dirty="0"/>
        </a:p>
      </dgm:t>
    </dgm:pt>
    <dgm:pt modelId="{921A2B66-2977-4170-B3C8-E36CD3ADAB1F}" type="parTrans" cxnId="{517B7E29-C6D8-4857-B493-FB5314BAA1C0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613F1B5C-BBCA-483F-9406-9A21F3A787A6}" type="sibTrans" cxnId="{517B7E29-C6D8-4857-B493-FB5314BAA1C0}">
      <dgm:prSet/>
      <dgm:spPr/>
      <dgm:t>
        <a:bodyPr/>
        <a:lstStyle/>
        <a:p>
          <a:endParaRPr lang="en-US"/>
        </a:p>
      </dgm:t>
    </dgm:pt>
    <dgm:pt modelId="{15092323-0F60-4140-94AA-39B1343143C2}">
      <dgm:prSet phldrT="[Text]" custT="1"/>
      <dgm:spPr>
        <a:solidFill>
          <a:srgbClr val="0070C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2800" b="1" dirty="0" smtClean="0"/>
            <a:t>Fold &amp; pack</a:t>
          </a:r>
        </a:p>
      </dgm:t>
    </dgm:pt>
    <dgm:pt modelId="{7D1997FC-4256-4411-A3A1-5416FDF7442C}" type="parTrans" cxnId="{EE6927C7-41C5-43B2-90EB-C51F5CC213CD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8296629F-F543-4DCC-BB88-088896A9399A}" type="sibTrans" cxnId="{EE6927C7-41C5-43B2-90EB-C51F5CC213CD}">
      <dgm:prSet/>
      <dgm:spPr/>
      <dgm:t>
        <a:bodyPr/>
        <a:lstStyle/>
        <a:p>
          <a:endParaRPr lang="en-US"/>
        </a:p>
      </dgm:t>
    </dgm:pt>
    <dgm:pt modelId="{2ACB6802-CF68-4CB2-836E-BC252A6B4157}">
      <dgm:prSet phldrT="[Text]" custT="1"/>
      <dgm:spPr>
        <a:solidFill>
          <a:srgbClr val="0070C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2800" b="1" dirty="0" smtClean="0"/>
            <a:t>Pick up &amp; delivery</a:t>
          </a:r>
        </a:p>
      </dgm:t>
    </dgm:pt>
    <dgm:pt modelId="{01981A2E-46EB-487B-9AB6-709DC1EDB2A6}" type="parTrans" cxnId="{9A72B31E-6B29-4C95-8E4E-09ADC59946CC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BA7D6EA0-16D2-4CE5-AEB0-E0B813DEE8AE}" type="sibTrans" cxnId="{9A72B31E-6B29-4C95-8E4E-09ADC59946CC}">
      <dgm:prSet/>
      <dgm:spPr/>
      <dgm:t>
        <a:bodyPr/>
        <a:lstStyle/>
        <a:p>
          <a:endParaRPr lang="en-US"/>
        </a:p>
      </dgm:t>
    </dgm:pt>
    <dgm:pt modelId="{9A42EFCE-A75B-479E-AEFD-18A71240FACE}" type="pres">
      <dgm:prSet presAssocID="{8E8A56E2-71E9-4CE6-987A-524D945B2F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EF17F2-128F-4C28-9889-A5DC0756B2B2}" type="pres">
      <dgm:prSet presAssocID="{3A544B87-357B-49B9-9125-9C4147ABD77C}" presName="centerShape" presStyleLbl="node0" presStyleIdx="0" presStyleCnt="1"/>
      <dgm:spPr/>
      <dgm:t>
        <a:bodyPr/>
        <a:lstStyle/>
        <a:p>
          <a:endParaRPr lang="en-US"/>
        </a:p>
      </dgm:t>
    </dgm:pt>
    <dgm:pt modelId="{BAEAE048-5DDF-4DFB-8085-C8A9D6A3F988}" type="pres">
      <dgm:prSet presAssocID="{15AED3AC-8731-436B-8503-7D0131817E23}" presName="parTrans" presStyleLbl="bgSibTrans2D1" presStyleIdx="0" presStyleCnt="4" custAng="10679897" custScaleX="37230" custLinFactNeighborX="35676" custLinFactNeighborY="20283"/>
      <dgm:spPr/>
      <dgm:t>
        <a:bodyPr/>
        <a:lstStyle/>
        <a:p>
          <a:endParaRPr lang="en-US"/>
        </a:p>
      </dgm:t>
    </dgm:pt>
    <dgm:pt modelId="{0EF543BA-6D2C-4287-8D07-03957472EA4B}" type="pres">
      <dgm:prSet presAssocID="{92B1577B-6952-4C87-85E8-D69FCDDD196F}" presName="node" presStyleLbl="node1" presStyleIdx="0" presStyleCnt="4" custScaleX="115952" custScaleY="124106" custRadScaleRad="99372" custRadScaleInc="-3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0E4E4-1807-4662-AC76-92CAF79305A6}" type="pres">
      <dgm:prSet presAssocID="{921A2B66-2977-4170-B3C8-E36CD3ADAB1F}" presName="parTrans" presStyleLbl="bgSibTrans2D1" presStyleIdx="1" presStyleCnt="4" custAng="10663459" custScaleX="49641" custLinFactNeighborX="9652" custLinFactNeighborY="89623" custRadScaleRad="211764" custRadScaleInc="-2147483648"/>
      <dgm:spPr/>
      <dgm:t>
        <a:bodyPr/>
        <a:lstStyle/>
        <a:p>
          <a:endParaRPr lang="en-US"/>
        </a:p>
      </dgm:t>
    </dgm:pt>
    <dgm:pt modelId="{56791245-7F49-440B-B003-B6B2868D6010}" type="pres">
      <dgm:prSet presAssocID="{D8406E00-5EF3-4B7D-A778-01BD7688AEA9}" presName="node" presStyleLbl="node1" presStyleIdx="1" presStyleCnt="4" custScaleX="117085" custScaleY="117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E76CAF-055B-4074-8C89-8AA5F8142451}" type="pres">
      <dgm:prSet presAssocID="{7D1997FC-4256-4411-A3A1-5416FDF7442C}" presName="parTrans" presStyleLbl="bgSibTrans2D1" presStyleIdx="2" presStyleCnt="4" custAng="10931778" custScaleX="47406" custLinFactNeighborX="-12973" custLinFactNeighborY="86481"/>
      <dgm:spPr/>
      <dgm:t>
        <a:bodyPr/>
        <a:lstStyle/>
        <a:p>
          <a:endParaRPr lang="en-US"/>
        </a:p>
      </dgm:t>
    </dgm:pt>
    <dgm:pt modelId="{9C9AD609-8D87-44C6-B8E8-D2B81A59EC85}" type="pres">
      <dgm:prSet presAssocID="{15092323-0F60-4140-94AA-39B1343143C2}" presName="node" presStyleLbl="node1" presStyleIdx="2" presStyleCnt="4" custScaleX="116899" custScaleY="1168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39EC5-F2B2-49C7-B892-FC6B2EFF6ABD}" type="pres">
      <dgm:prSet presAssocID="{01981A2E-46EB-487B-9AB6-709DC1EDB2A6}" presName="parTrans" presStyleLbl="bgSibTrans2D1" presStyleIdx="3" presStyleCnt="4" custAng="10764000" custScaleX="34798" custLinFactNeighborX="-36144" custLinFactNeighborY="23457"/>
      <dgm:spPr/>
      <dgm:t>
        <a:bodyPr/>
        <a:lstStyle/>
        <a:p>
          <a:endParaRPr lang="en-US"/>
        </a:p>
      </dgm:t>
    </dgm:pt>
    <dgm:pt modelId="{62D6CC9C-D916-4926-B37B-2D2CC047AC65}" type="pres">
      <dgm:prSet presAssocID="{2ACB6802-CF68-4CB2-836E-BC252A6B4157}" presName="node" presStyleLbl="node1" presStyleIdx="3" presStyleCnt="4" custScaleX="119624" custScaleY="119624" custRadScaleRad="100632" custRadScaleInc="2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7C178C-0C20-4DC4-B73E-942454EE6841}" type="presOf" srcId="{D8406E00-5EF3-4B7D-A778-01BD7688AEA9}" destId="{56791245-7F49-440B-B003-B6B2868D6010}" srcOrd="0" destOrd="0" presId="urn:microsoft.com/office/officeart/2005/8/layout/radial4"/>
    <dgm:cxn modelId="{714290CD-6D02-4527-B67E-B0B51B50E4D1}" type="presOf" srcId="{01981A2E-46EB-487B-9AB6-709DC1EDB2A6}" destId="{C0039EC5-F2B2-49C7-B892-FC6B2EFF6ABD}" srcOrd="0" destOrd="0" presId="urn:microsoft.com/office/officeart/2005/8/layout/radial4"/>
    <dgm:cxn modelId="{789BAAD7-F1DC-4B6C-9A15-DA579FA5BD6F}" type="presOf" srcId="{92B1577B-6952-4C87-85E8-D69FCDDD196F}" destId="{0EF543BA-6D2C-4287-8D07-03957472EA4B}" srcOrd="0" destOrd="0" presId="urn:microsoft.com/office/officeart/2005/8/layout/radial4"/>
    <dgm:cxn modelId="{DCB6726C-282A-41F9-BDB8-08DDE49AC276}" type="presOf" srcId="{15AED3AC-8731-436B-8503-7D0131817E23}" destId="{BAEAE048-5DDF-4DFB-8085-C8A9D6A3F988}" srcOrd="0" destOrd="0" presId="urn:microsoft.com/office/officeart/2005/8/layout/radial4"/>
    <dgm:cxn modelId="{6190E3C0-ECB0-414B-AB19-7B7A8EF55C80}" srcId="{3A544B87-357B-49B9-9125-9C4147ABD77C}" destId="{92B1577B-6952-4C87-85E8-D69FCDDD196F}" srcOrd="0" destOrd="0" parTransId="{15AED3AC-8731-436B-8503-7D0131817E23}" sibTransId="{3315C3BD-BD96-4C2B-99FD-8A6AE69CB26A}"/>
    <dgm:cxn modelId="{EE6927C7-41C5-43B2-90EB-C51F5CC213CD}" srcId="{3A544B87-357B-49B9-9125-9C4147ABD77C}" destId="{15092323-0F60-4140-94AA-39B1343143C2}" srcOrd="2" destOrd="0" parTransId="{7D1997FC-4256-4411-A3A1-5416FDF7442C}" sibTransId="{8296629F-F543-4DCC-BB88-088896A9399A}"/>
    <dgm:cxn modelId="{9A72B31E-6B29-4C95-8E4E-09ADC59946CC}" srcId="{3A544B87-357B-49B9-9125-9C4147ABD77C}" destId="{2ACB6802-CF68-4CB2-836E-BC252A6B4157}" srcOrd="3" destOrd="0" parTransId="{01981A2E-46EB-487B-9AB6-709DC1EDB2A6}" sibTransId="{BA7D6EA0-16D2-4CE5-AEB0-E0B813DEE8AE}"/>
    <dgm:cxn modelId="{758F1047-0BA0-4981-82C5-CFD0CB2A7DF0}" type="presOf" srcId="{921A2B66-2977-4170-B3C8-E36CD3ADAB1F}" destId="{2800E4E4-1807-4662-AC76-92CAF79305A6}" srcOrd="0" destOrd="0" presId="urn:microsoft.com/office/officeart/2005/8/layout/radial4"/>
    <dgm:cxn modelId="{517B7E29-C6D8-4857-B493-FB5314BAA1C0}" srcId="{3A544B87-357B-49B9-9125-9C4147ABD77C}" destId="{D8406E00-5EF3-4B7D-A778-01BD7688AEA9}" srcOrd="1" destOrd="0" parTransId="{921A2B66-2977-4170-B3C8-E36CD3ADAB1F}" sibTransId="{613F1B5C-BBCA-483F-9406-9A21F3A787A6}"/>
    <dgm:cxn modelId="{1F28F0F4-1B19-4455-9705-A9F0A22092FE}" type="presOf" srcId="{2ACB6802-CF68-4CB2-836E-BC252A6B4157}" destId="{62D6CC9C-D916-4926-B37B-2D2CC047AC65}" srcOrd="0" destOrd="0" presId="urn:microsoft.com/office/officeart/2005/8/layout/radial4"/>
    <dgm:cxn modelId="{47221F82-9CFA-4B1E-A021-56AB339E7B39}" type="presOf" srcId="{3A544B87-357B-49B9-9125-9C4147ABD77C}" destId="{C5EF17F2-128F-4C28-9889-A5DC0756B2B2}" srcOrd="0" destOrd="0" presId="urn:microsoft.com/office/officeart/2005/8/layout/radial4"/>
    <dgm:cxn modelId="{A7CC80F1-1D0B-4A13-981B-4176C7B1833A}" srcId="{8E8A56E2-71E9-4CE6-987A-524D945B2F23}" destId="{3A544B87-357B-49B9-9125-9C4147ABD77C}" srcOrd="0" destOrd="0" parTransId="{F07B7ECB-875E-4CCA-9356-ACA9EC205F64}" sibTransId="{5757F9A1-845E-48B2-86E5-DBCE7A6DD619}"/>
    <dgm:cxn modelId="{232F281D-4D28-4545-B709-F45840F634B2}" type="presOf" srcId="{7D1997FC-4256-4411-A3A1-5416FDF7442C}" destId="{19E76CAF-055B-4074-8C89-8AA5F8142451}" srcOrd="0" destOrd="0" presId="urn:microsoft.com/office/officeart/2005/8/layout/radial4"/>
    <dgm:cxn modelId="{33C69AFF-BED1-42FE-A91D-FC22242E71E4}" type="presOf" srcId="{15092323-0F60-4140-94AA-39B1343143C2}" destId="{9C9AD609-8D87-44C6-B8E8-D2B81A59EC85}" srcOrd="0" destOrd="0" presId="urn:microsoft.com/office/officeart/2005/8/layout/radial4"/>
    <dgm:cxn modelId="{97B67794-09F2-4766-9DCA-300E0954F873}" type="presOf" srcId="{8E8A56E2-71E9-4CE6-987A-524D945B2F23}" destId="{9A42EFCE-A75B-479E-AEFD-18A71240FACE}" srcOrd="0" destOrd="0" presId="urn:microsoft.com/office/officeart/2005/8/layout/radial4"/>
    <dgm:cxn modelId="{24EE70E3-EF25-4EB0-99E0-BEDD0FB7036C}" type="presParOf" srcId="{9A42EFCE-A75B-479E-AEFD-18A71240FACE}" destId="{C5EF17F2-128F-4C28-9889-A5DC0756B2B2}" srcOrd="0" destOrd="0" presId="urn:microsoft.com/office/officeart/2005/8/layout/radial4"/>
    <dgm:cxn modelId="{5826849F-8565-4D92-92B9-77158A676897}" type="presParOf" srcId="{9A42EFCE-A75B-479E-AEFD-18A71240FACE}" destId="{BAEAE048-5DDF-4DFB-8085-C8A9D6A3F988}" srcOrd="1" destOrd="0" presId="urn:microsoft.com/office/officeart/2005/8/layout/radial4"/>
    <dgm:cxn modelId="{E4389A38-6830-4830-95C6-7780F42BF587}" type="presParOf" srcId="{9A42EFCE-A75B-479E-AEFD-18A71240FACE}" destId="{0EF543BA-6D2C-4287-8D07-03957472EA4B}" srcOrd="2" destOrd="0" presId="urn:microsoft.com/office/officeart/2005/8/layout/radial4"/>
    <dgm:cxn modelId="{BDA6F15C-7C30-4D9A-8513-27D32362F872}" type="presParOf" srcId="{9A42EFCE-A75B-479E-AEFD-18A71240FACE}" destId="{2800E4E4-1807-4662-AC76-92CAF79305A6}" srcOrd="3" destOrd="0" presId="urn:microsoft.com/office/officeart/2005/8/layout/radial4"/>
    <dgm:cxn modelId="{D23F258F-B5A7-4B9B-B324-48198D63374F}" type="presParOf" srcId="{9A42EFCE-A75B-479E-AEFD-18A71240FACE}" destId="{56791245-7F49-440B-B003-B6B2868D6010}" srcOrd="4" destOrd="0" presId="urn:microsoft.com/office/officeart/2005/8/layout/radial4"/>
    <dgm:cxn modelId="{65A66D4E-BDE9-4E3B-B4E0-E834161939DA}" type="presParOf" srcId="{9A42EFCE-A75B-479E-AEFD-18A71240FACE}" destId="{19E76CAF-055B-4074-8C89-8AA5F8142451}" srcOrd="5" destOrd="0" presId="urn:microsoft.com/office/officeart/2005/8/layout/radial4"/>
    <dgm:cxn modelId="{9F67C9B6-AA58-423C-9CBF-06D4640464B3}" type="presParOf" srcId="{9A42EFCE-A75B-479E-AEFD-18A71240FACE}" destId="{9C9AD609-8D87-44C6-B8E8-D2B81A59EC85}" srcOrd="6" destOrd="0" presId="urn:microsoft.com/office/officeart/2005/8/layout/radial4"/>
    <dgm:cxn modelId="{8FB53E88-64EE-4DEC-8FB3-C77F8F9A4E8D}" type="presParOf" srcId="{9A42EFCE-A75B-479E-AEFD-18A71240FACE}" destId="{C0039EC5-F2B2-49C7-B892-FC6B2EFF6ABD}" srcOrd="7" destOrd="0" presId="urn:microsoft.com/office/officeart/2005/8/layout/radial4"/>
    <dgm:cxn modelId="{183B4F95-64A6-410C-A079-739BB8CA229A}" type="presParOf" srcId="{9A42EFCE-A75B-479E-AEFD-18A71240FACE}" destId="{62D6CC9C-D916-4926-B37B-2D2CC047AC65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F7C8E5-80EF-4543-83E9-D0DB26E9E051}" type="doc">
      <dgm:prSet loTypeId="urn:microsoft.com/office/officeart/2005/8/layout/defaul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AC6C54A-F494-4DE9-BC82-EBFA5D4277C8}">
      <dgm:prSet phldrT="[Text]" custT="1"/>
      <dgm:spPr>
        <a:solidFill>
          <a:srgbClr val="002060"/>
        </a:solidFill>
        <a:ln w="28575">
          <a:solidFill>
            <a:srgbClr val="0070C0"/>
          </a:solidFill>
        </a:ln>
      </dgm:spPr>
      <dgm:t>
        <a:bodyPr/>
        <a:lstStyle/>
        <a:p>
          <a:r>
            <a:rPr lang="en-US" sz="2800" dirty="0" smtClean="0">
              <a:cs typeface="Arial" pitchFamily="34" charset="0"/>
            </a:rPr>
            <a:t>To inspire and motivate. </a:t>
          </a:r>
        </a:p>
      </dgm:t>
    </dgm:pt>
    <dgm:pt modelId="{2C4448A1-B69F-4885-82ED-B85EAA925663}" type="parTrans" cxnId="{E11471AA-DC2A-4792-9F72-0431B855DDBE}">
      <dgm:prSet/>
      <dgm:spPr/>
      <dgm:t>
        <a:bodyPr/>
        <a:lstStyle/>
        <a:p>
          <a:endParaRPr lang="en-US"/>
        </a:p>
      </dgm:t>
    </dgm:pt>
    <dgm:pt modelId="{76793568-59C7-455D-B955-6B225BC2A481}" type="sibTrans" cxnId="{E11471AA-DC2A-4792-9F72-0431B855DDBE}">
      <dgm:prSet/>
      <dgm:spPr/>
      <dgm:t>
        <a:bodyPr/>
        <a:lstStyle/>
        <a:p>
          <a:endParaRPr lang="en-US"/>
        </a:p>
      </dgm:t>
    </dgm:pt>
    <dgm:pt modelId="{483556FA-6B71-4449-9377-FE0868333DD0}">
      <dgm:prSet phldrT="[Text]" custT="1"/>
      <dgm:spPr>
        <a:solidFill>
          <a:srgbClr val="002060"/>
        </a:solidFill>
        <a:ln w="28575">
          <a:solidFill>
            <a:srgbClr val="0070C0"/>
          </a:solidFill>
        </a:ln>
      </dgm:spPr>
      <dgm:t>
        <a:bodyPr/>
        <a:lstStyle/>
        <a:p>
          <a:r>
            <a:rPr lang="en-US" sz="2800" dirty="0" smtClean="0">
              <a:cs typeface="Arial" pitchFamily="34" charset="0"/>
            </a:rPr>
            <a:t>To be a model.</a:t>
          </a:r>
          <a:endParaRPr lang="en-US" sz="2800" dirty="0"/>
        </a:p>
      </dgm:t>
    </dgm:pt>
    <dgm:pt modelId="{07C988E9-A249-4509-B8CF-D31993C34584}" type="parTrans" cxnId="{1904F1ED-A21E-46F6-A8EA-14051ABD0176}">
      <dgm:prSet/>
      <dgm:spPr/>
      <dgm:t>
        <a:bodyPr/>
        <a:lstStyle/>
        <a:p>
          <a:endParaRPr lang="en-US"/>
        </a:p>
      </dgm:t>
    </dgm:pt>
    <dgm:pt modelId="{59B9481C-CD56-4F65-897E-93680110A2E8}" type="sibTrans" cxnId="{1904F1ED-A21E-46F6-A8EA-14051ABD0176}">
      <dgm:prSet/>
      <dgm:spPr/>
      <dgm:t>
        <a:bodyPr/>
        <a:lstStyle/>
        <a:p>
          <a:endParaRPr lang="en-US"/>
        </a:p>
      </dgm:t>
    </dgm:pt>
    <dgm:pt modelId="{7E893582-EB42-4692-93D6-CA7400AE491A}">
      <dgm:prSet phldrT="[Text]" custT="1"/>
      <dgm:spPr>
        <a:solidFill>
          <a:srgbClr val="002060"/>
        </a:solidFill>
        <a:ln w="28575">
          <a:solidFill>
            <a:srgbClr val="0070C0"/>
          </a:solidFill>
        </a:ln>
      </dgm:spPr>
      <dgm:t>
        <a:bodyPr/>
        <a:lstStyle/>
        <a:p>
          <a:r>
            <a:rPr lang="en-US" sz="2800" dirty="0" smtClean="0">
              <a:cs typeface="Arial" pitchFamily="34" charset="0"/>
            </a:rPr>
            <a:t>To provide meaningful jobs for our employees.</a:t>
          </a:r>
        </a:p>
      </dgm:t>
    </dgm:pt>
    <dgm:pt modelId="{3593E84E-6590-4E75-B04F-B00AE74C0BE5}" type="parTrans" cxnId="{D8FC4988-9919-48D6-9580-6D5DA0FB5250}">
      <dgm:prSet/>
      <dgm:spPr/>
      <dgm:t>
        <a:bodyPr/>
        <a:lstStyle/>
        <a:p>
          <a:endParaRPr lang="en-US"/>
        </a:p>
      </dgm:t>
    </dgm:pt>
    <dgm:pt modelId="{48B54A3B-2B50-471B-A308-672AAE86DB3B}" type="sibTrans" cxnId="{D8FC4988-9919-48D6-9580-6D5DA0FB5250}">
      <dgm:prSet/>
      <dgm:spPr/>
      <dgm:t>
        <a:bodyPr/>
        <a:lstStyle/>
        <a:p>
          <a:endParaRPr lang="en-US"/>
        </a:p>
      </dgm:t>
    </dgm:pt>
    <dgm:pt modelId="{9B80613C-611B-4F63-87E9-4A762F210CD4}" type="pres">
      <dgm:prSet presAssocID="{83F7C8E5-80EF-4543-83E9-D0DB26E9E05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8E829A-CA7C-448C-8F15-6921225AC87F}" type="pres">
      <dgm:prSet presAssocID="{7E893582-EB42-4692-93D6-CA7400AE491A}" presName="node" presStyleLbl="node1" presStyleIdx="0" presStyleCnt="3" custScaleX="211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1F99A-D1E7-4F86-BB24-CA7203059A15}" type="pres">
      <dgm:prSet presAssocID="{48B54A3B-2B50-471B-A308-672AAE86DB3B}" presName="sibTrans" presStyleCnt="0"/>
      <dgm:spPr/>
    </dgm:pt>
    <dgm:pt modelId="{2426BBCC-9285-400E-94DF-65A5D98E901A}" type="pres">
      <dgm:prSet presAssocID="{4AC6C54A-F494-4DE9-BC82-EBFA5D4277C8}" presName="node" presStyleLbl="node1" presStyleIdx="1" presStyleCnt="3" custLinFactNeighborX="2" custLinFactNeighborY="-2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5DF5E-BA85-4C2F-A0BA-F7944655CCA6}" type="pres">
      <dgm:prSet presAssocID="{76793568-59C7-455D-B955-6B225BC2A481}" presName="sibTrans" presStyleCnt="0"/>
      <dgm:spPr/>
    </dgm:pt>
    <dgm:pt modelId="{401B6E4D-551F-46BF-B45A-2F76C281C4EC}" type="pres">
      <dgm:prSet presAssocID="{483556FA-6B71-4449-9377-FE0868333DD0}" presName="node" presStyleLbl="node1" presStyleIdx="2" presStyleCnt="3" custLinFactNeighborX="782" custLinFactNeighborY="-2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FC4988-9919-48D6-9580-6D5DA0FB5250}" srcId="{83F7C8E5-80EF-4543-83E9-D0DB26E9E051}" destId="{7E893582-EB42-4692-93D6-CA7400AE491A}" srcOrd="0" destOrd="0" parTransId="{3593E84E-6590-4E75-B04F-B00AE74C0BE5}" sibTransId="{48B54A3B-2B50-471B-A308-672AAE86DB3B}"/>
    <dgm:cxn modelId="{1904F1ED-A21E-46F6-A8EA-14051ABD0176}" srcId="{83F7C8E5-80EF-4543-83E9-D0DB26E9E051}" destId="{483556FA-6B71-4449-9377-FE0868333DD0}" srcOrd="2" destOrd="0" parTransId="{07C988E9-A249-4509-B8CF-D31993C34584}" sibTransId="{59B9481C-CD56-4F65-897E-93680110A2E8}"/>
    <dgm:cxn modelId="{2EF35A00-CF48-48E2-84DD-491A8BF28557}" type="presOf" srcId="{483556FA-6B71-4449-9377-FE0868333DD0}" destId="{401B6E4D-551F-46BF-B45A-2F76C281C4EC}" srcOrd="0" destOrd="0" presId="urn:microsoft.com/office/officeart/2005/8/layout/default"/>
    <dgm:cxn modelId="{976FC2FE-B45B-44F7-827B-013D89F32E3C}" type="presOf" srcId="{83F7C8E5-80EF-4543-83E9-D0DB26E9E051}" destId="{9B80613C-611B-4F63-87E9-4A762F210CD4}" srcOrd="0" destOrd="0" presId="urn:microsoft.com/office/officeart/2005/8/layout/default"/>
    <dgm:cxn modelId="{E11471AA-DC2A-4792-9F72-0431B855DDBE}" srcId="{83F7C8E5-80EF-4543-83E9-D0DB26E9E051}" destId="{4AC6C54A-F494-4DE9-BC82-EBFA5D4277C8}" srcOrd="1" destOrd="0" parTransId="{2C4448A1-B69F-4885-82ED-B85EAA925663}" sibTransId="{76793568-59C7-455D-B955-6B225BC2A481}"/>
    <dgm:cxn modelId="{857DDD3D-B4AF-41E1-A0D7-4C6529D6D586}" type="presOf" srcId="{7E893582-EB42-4692-93D6-CA7400AE491A}" destId="{278E829A-CA7C-448C-8F15-6921225AC87F}" srcOrd="0" destOrd="0" presId="urn:microsoft.com/office/officeart/2005/8/layout/default"/>
    <dgm:cxn modelId="{62F3A206-C49F-4556-86D5-E230F899A4C1}" type="presOf" srcId="{4AC6C54A-F494-4DE9-BC82-EBFA5D4277C8}" destId="{2426BBCC-9285-400E-94DF-65A5D98E901A}" srcOrd="0" destOrd="0" presId="urn:microsoft.com/office/officeart/2005/8/layout/default"/>
    <dgm:cxn modelId="{914BACC3-21A7-4ED3-B224-0035EC114E2C}" type="presParOf" srcId="{9B80613C-611B-4F63-87E9-4A762F210CD4}" destId="{278E829A-CA7C-448C-8F15-6921225AC87F}" srcOrd="0" destOrd="0" presId="urn:microsoft.com/office/officeart/2005/8/layout/default"/>
    <dgm:cxn modelId="{C50273B0-9A22-4CAC-87FE-CE4B02B6B13E}" type="presParOf" srcId="{9B80613C-611B-4F63-87E9-4A762F210CD4}" destId="{7F91F99A-D1E7-4F86-BB24-CA7203059A15}" srcOrd="1" destOrd="0" presId="urn:microsoft.com/office/officeart/2005/8/layout/default"/>
    <dgm:cxn modelId="{70E72E28-92C9-4DA0-922B-42F72D24A138}" type="presParOf" srcId="{9B80613C-611B-4F63-87E9-4A762F210CD4}" destId="{2426BBCC-9285-400E-94DF-65A5D98E901A}" srcOrd="2" destOrd="0" presId="urn:microsoft.com/office/officeart/2005/8/layout/default"/>
    <dgm:cxn modelId="{3E84D442-EE7C-41B7-9DD8-A0AB72F504EC}" type="presParOf" srcId="{9B80613C-611B-4F63-87E9-4A762F210CD4}" destId="{1085DF5E-BA85-4C2F-A0BA-F7944655CCA6}" srcOrd="3" destOrd="0" presId="urn:microsoft.com/office/officeart/2005/8/layout/default"/>
    <dgm:cxn modelId="{6E142C49-4322-4D91-981E-21AF7FFE5E56}" type="presParOf" srcId="{9B80613C-611B-4F63-87E9-4A762F210CD4}" destId="{401B6E4D-551F-46BF-B45A-2F76C281C4E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F17F2-128F-4C28-9889-A5DC0756B2B2}">
      <dsp:nvSpPr>
        <dsp:cNvPr id="0" name=""/>
        <dsp:cNvSpPr/>
      </dsp:nvSpPr>
      <dsp:spPr>
        <a:xfrm>
          <a:off x="2072518" y="2214242"/>
          <a:ext cx="1543050" cy="1543050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Laundry</a:t>
          </a:r>
          <a:endParaRPr lang="en-US" sz="2400" b="1" kern="1200" dirty="0"/>
        </a:p>
      </dsp:txBody>
      <dsp:txXfrm>
        <a:off x="2298492" y="2440216"/>
        <a:ext cx="1091102" cy="1091102"/>
      </dsp:txXfrm>
    </dsp:sp>
    <dsp:sp modelId="{BAEAE048-5DDF-4DFB-8085-C8A9D6A3F988}">
      <dsp:nvSpPr>
        <dsp:cNvPr id="0" name=""/>
        <dsp:cNvSpPr/>
      </dsp:nvSpPr>
      <dsp:spPr>
        <a:xfrm rot="694849">
          <a:off x="1597338" y="2498826"/>
          <a:ext cx="497185" cy="439769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543BA-6D2C-4287-8D07-03957472EA4B}">
      <dsp:nvSpPr>
        <dsp:cNvPr id="0" name=""/>
        <dsp:cNvSpPr/>
      </dsp:nvSpPr>
      <dsp:spPr>
        <a:xfrm>
          <a:off x="-129416" y="1744994"/>
          <a:ext cx="1699737" cy="1455413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Sort &amp; inventory</a:t>
          </a:r>
          <a:endParaRPr lang="en-US" sz="2800" b="1" kern="1200" dirty="0"/>
        </a:p>
      </dsp:txBody>
      <dsp:txXfrm>
        <a:off x="-86788" y="1787622"/>
        <a:ext cx="1614481" cy="1370157"/>
      </dsp:txXfrm>
    </dsp:sp>
    <dsp:sp modelId="{2800E4E4-1807-4662-AC76-92CAF79305A6}">
      <dsp:nvSpPr>
        <dsp:cNvPr id="0" name=""/>
        <dsp:cNvSpPr/>
      </dsp:nvSpPr>
      <dsp:spPr>
        <a:xfrm rot="3763459">
          <a:off x="1995318" y="1778571"/>
          <a:ext cx="669406" cy="439769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91245-7F49-440B-B003-B6B2868D6010}">
      <dsp:nvSpPr>
        <dsp:cNvPr id="0" name=""/>
        <dsp:cNvSpPr/>
      </dsp:nvSpPr>
      <dsp:spPr>
        <a:xfrm>
          <a:off x="1056742" y="306707"/>
          <a:ext cx="1716346" cy="1373076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Operate machines</a:t>
          </a:r>
          <a:endParaRPr lang="en-US" sz="2800" b="1" kern="1200" dirty="0"/>
        </a:p>
      </dsp:txBody>
      <dsp:txXfrm>
        <a:off x="1096958" y="346923"/>
        <a:ext cx="1635914" cy="1292644"/>
      </dsp:txXfrm>
    </dsp:sp>
    <dsp:sp modelId="{19E76CAF-055B-4074-8C89-8AA5F8142451}">
      <dsp:nvSpPr>
        <dsp:cNvPr id="0" name=""/>
        <dsp:cNvSpPr/>
      </dsp:nvSpPr>
      <dsp:spPr>
        <a:xfrm rot="7031778">
          <a:off x="2993647" y="1764754"/>
          <a:ext cx="639267" cy="439769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AD609-8D87-44C6-B8E8-D2B81A59EC85}">
      <dsp:nvSpPr>
        <dsp:cNvPr id="0" name=""/>
        <dsp:cNvSpPr/>
      </dsp:nvSpPr>
      <dsp:spPr>
        <a:xfrm>
          <a:off x="2916361" y="307798"/>
          <a:ext cx="1713619" cy="137089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Fold &amp; pack</a:t>
          </a:r>
        </a:p>
      </dsp:txBody>
      <dsp:txXfrm>
        <a:off x="2956513" y="347950"/>
        <a:ext cx="1633315" cy="1290591"/>
      </dsp:txXfrm>
    </dsp:sp>
    <dsp:sp modelId="{C0039EC5-F2B2-49C7-B892-FC6B2EFF6ABD}">
      <dsp:nvSpPr>
        <dsp:cNvPr id="0" name=""/>
        <dsp:cNvSpPr/>
      </dsp:nvSpPr>
      <dsp:spPr>
        <a:xfrm rot="9920542">
          <a:off x="3600572" y="2499998"/>
          <a:ext cx="466174" cy="439769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6CC9C-D916-4926-B37B-2D2CC047AC65}">
      <dsp:nvSpPr>
        <dsp:cNvPr id="0" name=""/>
        <dsp:cNvSpPr/>
      </dsp:nvSpPr>
      <dsp:spPr>
        <a:xfrm>
          <a:off x="4090851" y="1752600"/>
          <a:ext cx="1753565" cy="1402852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Pick up &amp; delivery</a:t>
          </a:r>
        </a:p>
      </dsp:txBody>
      <dsp:txXfrm>
        <a:off x="4131939" y="1793688"/>
        <a:ext cx="1671389" cy="13206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49C156-FB2F-46B0-A680-74752C0A724B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7F110D-2AEB-4450-A514-01FCFC27F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18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D645EE-C400-4D1A-B712-45132C367D55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E4C6F0-4376-4BED-AC15-4BFF976C3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36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C6F0-4376-4BED-AC15-4BFF976C3D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6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C6F0-4376-4BED-AC15-4BFF976C3D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31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C6F0-4376-4BED-AC15-4BFF976C3D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68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C6F0-4376-4BED-AC15-4BFF976C3D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18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C6F0-4376-4BED-AC15-4BFF976C3D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60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C6F0-4376-4BED-AC15-4BFF976C3D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3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C6F0-4376-4BED-AC15-4BFF976C3D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12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C6F0-4376-4BED-AC15-4BFF976C3D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91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C6F0-4376-4BED-AC15-4BFF976C3D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5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C6F0-4376-4BED-AC15-4BFF976C3D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64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C6F0-4376-4BED-AC15-4BFF976C3D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47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C6F0-4376-4BED-AC15-4BFF976C3D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1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347210"/>
          </a:xfrm>
        </p:spPr>
        <p:txBody>
          <a:bodyPr/>
          <a:lstStyle/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C6F0-4376-4BED-AC15-4BFF976C3D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7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C6F0-4376-4BED-AC15-4BFF976C3D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76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Flagship business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C6F0-4376-4BED-AC15-4BFF976C3D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34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C6F0-4376-4BED-AC15-4BFF976C3D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41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C6F0-4376-4BED-AC15-4BFF976C3D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45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C6F0-4376-4BED-AC15-4BFF976C3D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84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C6F0-4376-4BED-AC15-4BFF976C3D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2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xtraordinaryventures.org/wp-content/uploads/2013/03/laundry-side-slid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51"/>
            <a:ext cx="9144000" cy="5652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039220"/>
            <a:ext cx="7772400" cy="11461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981200"/>
            <a:ext cx="9144000" cy="238541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0"/>
                </a:schemeClr>
              </a:gs>
              <a:gs pos="100000">
                <a:schemeClr val="tx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6617"/>
            <a:ext cx="9144000" cy="249138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971800"/>
            <a:ext cx="8001000" cy="685800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5410200"/>
            <a:ext cx="2743200" cy="874816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 XX</a:t>
            </a:r>
          </a:p>
          <a:p>
            <a:r>
              <a:rPr lang="en-US" dirty="0" smtClean="0"/>
              <a:t>01/01/2013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612308"/>
            <a:ext cx="2971800" cy="508781"/>
          </a:xfrm>
          <a:prstGeom prst="rect">
            <a:avLst/>
          </a:prstGeom>
        </p:spPr>
      </p:pic>
      <p:sp>
        <p:nvSpPr>
          <p:cNvPr id="1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680817"/>
            <a:ext cx="8001000" cy="685800"/>
          </a:xfrm>
        </p:spPr>
        <p:txBody>
          <a:bodyPr>
            <a:normAutofit/>
          </a:bodyPr>
          <a:lstStyle>
            <a:lvl1pPr marL="0" indent="0"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578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" y="2133600"/>
            <a:ext cx="2476501" cy="2209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29688"/>
            <a:ext cx="9144000" cy="21699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2199602"/>
            <a:ext cx="5867400" cy="382019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-168103"/>
            <a:ext cx="6810498" cy="22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86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3400"/>
            <a:ext cx="9144000" cy="251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971765"/>
            <a:ext cx="2362200" cy="404416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971800"/>
            <a:ext cx="8001000" cy="685800"/>
          </a:xfrm>
        </p:spPr>
        <p:txBody>
          <a:bodyPr>
            <a:normAutofit/>
          </a:bodyPr>
          <a:lstStyle>
            <a:lvl1pPr marL="0" indent="0">
              <a:buNone/>
              <a:defRPr sz="3600" b="1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Subchapter Title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680817"/>
            <a:ext cx="8001000" cy="685800"/>
          </a:xfrm>
        </p:spPr>
        <p:txBody>
          <a:bodyPr>
            <a:normAutofit/>
          </a:bodyPr>
          <a:lstStyle>
            <a:lvl1pPr marL="0" indent="0">
              <a:buNone/>
              <a:defRPr sz="2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21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3400"/>
            <a:ext cx="9144000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49" y="1828800"/>
            <a:ext cx="6096000" cy="1043652"/>
          </a:xfrm>
          <a:prstGeom prst="rect">
            <a:avLst/>
          </a:prstGeom>
        </p:spPr>
      </p:pic>
      <p:sp>
        <p:nvSpPr>
          <p:cNvPr id="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3048000"/>
            <a:ext cx="8001000" cy="1166217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Presented by: XX</a:t>
            </a:r>
          </a:p>
          <a:p>
            <a:pPr lvl="0"/>
            <a:r>
              <a:rPr lang="en-US" dirty="0" smtClean="0"/>
              <a:t>contact@extraordinaryventures.com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71500" y="5715000"/>
            <a:ext cx="8001000" cy="468808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www.extraordinaryventures.com</a:t>
            </a:r>
          </a:p>
        </p:txBody>
      </p:sp>
    </p:spTree>
    <p:extLst>
      <p:ext uri="{BB962C8B-B14F-4D97-AF65-F5344CB8AC3E}">
        <p14:creationId xmlns:p14="http://schemas.microsoft.com/office/powerpoint/2010/main" val="2781057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24746" y="2024745"/>
            <a:ext cx="6868889" cy="2819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99" y="1981200"/>
            <a:ext cx="2476501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685801"/>
            <a:ext cx="57150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298510"/>
            <a:ext cx="2057400" cy="35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7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3124200"/>
            <a:ext cx="8534400" cy="685800"/>
          </a:xfrm>
        </p:spPr>
        <p:txBody>
          <a:bodyPr>
            <a:noAutofit/>
          </a:bodyPr>
          <a:lstStyle/>
          <a:p>
            <a:r>
              <a:rPr lang="en-US" sz="3200" dirty="0"/>
              <a:t>Creating Meaningful Jobs for </a:t>
            </a:r>
            <a:r>
              <a:rPr lang="en-US" sz="3200" dirty="0" smtClean="0"/>
              <a:t>Adults </a:t>
            </a:r>
            <a:r>
              <a:rPr lang="en-US" sz="3200" dirty="0"/>
              <a:t>with Autism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5602184"/>
            <a:ext cx="2743200" cy="874816"/>
          </a:xfrm>
        </p:spPr>
        <p:txBody>
          <a:bodyPr/>
          <a:lstStyle/>
          <a:p>
            <a:r>
              <a:rPr lang="en-US" dirty="0" smtClean="0"/>
              <a:t>Paige Morrow</a:t>
            </a:r>
          </a:p>
          <a:p>
            <a:r>
              <a:rPr lang="en-US" dirty="0" smtClean="0"/>
              <a:t>Managing Director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Social Entrepreneurism in the Community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90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 Pets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5" y="2231887"/>
            <a:ext cx="2838450" cy="3784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416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2667000"/>
            <a:ext cx="2476501" cy="2209800"/>
          </a:xfrm>
        </p:spPr>
        <p:txBody>
          <a:bodyPr/>
          <a:lstStyle/>
          <a:p>
            <a:r>
              <a:rPr lang="en-US" sz="3600" dirty="0"/>
              <a:t>EV </a:t>
            </a:r>
            <a:r>
              <a:rPr lang="en-US" sz="3600" dirty="0" smtClean="0"/>
              <a:t>Fits </a:t>
            </a:r>
            <a:r>
              <a:rPr lang="en-US" sz="3600" dirty="0"/>
              <a:t>the </a:t>
            </a:r>
            <a:r>
              <a:rPr lang="en-US" sz="3600" dirty="0" smtClean="0"/>
              <a:t>Job Around </a:t>
            </a:r>
            <a:r>
              <a:rPr lang="en-US" sz="3600" dirty="0"/>
              <a:t>the </a:t>
            </a:r>
            <a:r>
              <a:rPr lang="en-US" sz="3600" dirty="0" smtClean="0"/>
              <a:t>Person</a:t>
            </a:r>
            <a:endParaRPr lang="en-US" sz="3600" dirty="0"/>
          </a:p>
        </p:txBody>
      </p:sp>
      <p:sp>
        <p:nvSpPr>
          <p:cNvPr id="2" name="AutoShape 2" descr="https://dl-web.dropbox.com/get/EV%20Photos/Additional%20Photos/EV%20Laundry_Employee%20Wraps%20Clean%20Clothes.jpg?w=AACtnWbJKl9bfpICTnLscVZQDpA3mdlaDT8L7a9pZDnI9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dl-web.dropbox.com/get/EV%20Photos/Additional%20Photos/EV%20Laundry_Employee%20Wraps%20Clean%20Clothes.jpg?w=AACtnWbJKl9bfpICTnLscVZQDpA3mdlaDT8L7a9pZDnI9Q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dl-web.dropbox.com/get/EV%20Photos/Additional%20Photos/EV%20Laundry_Employee%20Wraps%20Clean%20Clothes.jpg?w=AACtnWbJKl9bfpICTnLscVZQDpA3mdlaDT8L7a9pZDnI9Q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s://dl-web.dropbox.com/get/EV%20Photos/Additional%20Photos/EV%20Laundry_Employee%20Wraps%20Clean%20Clothes.jpg?w=AACtnWbJKl9bfpICTnLscVZQDpA3mdlaDT8L7a9pZDnI9Q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https://dl-web.dropbox.com/get/EV%20Photos/Additional%20Photos/EV%20Laundry_Employee%20Wraps%20Clean%20Clothes.jpg?w=AACtnWbJKl9bfpICTnLscVZQDpA3mdlaDT8L7a9pZDnI9Q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0" b="6914"/>
          <a:stretch/>
        </p:blipFill>
        <p:spPr bwMode="auto">
          <a:xfrm>
            <a:off x="4114800" y="2081653"/>
            <a:ext cx="3546784" cy="40143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1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" y="2667000"/>
            <a:ext cx="2476501" cy="2209800"/>
          </a:xfrm>
        </p:spPr>
        <p:txBody>
          <a:bodyPr/>
          <a:lstStyle/>
          <a:p>
            <a:r>
              <a:rPr lang="en-US" sz="3600" dirty="0" smtClean="0"/>
              <a:t>A Sample of </a:t>
            </a:r>
            <a:br>
              <a:rPr lang="en-US" sz="3600" dirty="0" smtClean="0"/>
            </a:br>
            <a:r>
              <a:rPr lang="en-US" sz="3600" dirty="0" smtClean="0"/>
              <a:t>EV Jobs</a:t>
            </a:r>
            <a:endParaRPr lang="en-US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92254764"/>
              </p:ext>
            </p:extLst>
          </p:nvPr>
        </p:nvGraphicFramePr>
        <p:xfrm>
          <a:off x="3124200" y="2133600"/>
          <a:ext cx="5715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23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Hours of Employment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514600"/>
            <a:ext cx="4584589" cy="2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4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7000"/>
            <a:ext cx="2476501" cy="2209800"/>
          </a:xfrm>
        </p:spPr>
        <p:txBody>
          <a:bodyPr/>
          <a:lstStyle/>
          <a:p>
            <a:r>
              <a:rPr lang="en-US" sz="4000" dirty="0" smtClean="0"/>
              <a:t>50% Growth</a:t>
            </a:r>
            <a:endParaRPr lang="en-US" sz="40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61482389"/>
              </p:ext>
            </p:extLst>
          </p:nvPr>
        </p:nvGraphicFramePr>
        <p:xfrm>
          <a:off x="3048000" y="2209800"/>
          <a:ext cx="5851071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312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" y="2667000"/>
            <a:ext cx="2476501" cy="2209800"/>
          </a:xfrm>
        </p:spPr>
        <p:txBody>
          <a:bodyPr/>
          <a:lstStyle/>
          <a:p>
            <a:r>
              <a:rPr lang="en-US" sz="4000" dirty="0" smtClean="0"/>
              <a:t>The Real Payoff</a:t>
            </a:r>
            <a:endParaRPr lang="en-US" sz="4000" dirty="0"/>
          </a:p>
        </p:txBody>
      </p:sp>
      <p:pic>
        <p:nvPicPr>
          <p:cNvPr id="4" name="Picture 2" descr="C:\Temp\notes758E9C\DSCN14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37" y="2057400"/>
            <a:ext cx="3089563" cy="4119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0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" y="2667000"/>
            <a:ext cx="2476501" cy="2209800"/>
          </a:xfrm>
        </p:spPr>
        <p:txBody>
          <a:bodyPr/>
          <a:lstStyle/>
          <a:p>
            <a:r>
              <a:rPr lang="en-US" sz="4000" dirty="0" smtClean="0"/>
              <a:t>The Real Payoff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057400"/>
            <a:ext cx="5638800" cy="3759200"/>
          </a:xfrm>
          <a:prstGeom prst="rect">
            <a:avLst/>
          </a:prstGeom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32866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" y="2667000"/>
            <a:ext cx="2476501" cy="2209800"/>
          </a:xfrm>
        </p:spPr>
        <p:txBody>
          <a:bodyPr/>
          <a:lstStyle/>
          <a:p>
            <a:r>
              <a:rPr lang="en-US" sz="4000" dirty="0" smtClean="0"/>
              <a:t>Our Goals</a:t>
            </a:r>
            <a:endParaRPr lang="en-US" sz="40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66287530"/>
              </p:ext>
            </p:extLst>
          </p:nvPr>
        </p:nvGraphicFramePr>
        <p:xfrm>
          <a:off x="2971800" y="2463800"/>
          <a:ext cx="6019800" cy="332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149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 Partners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840966"/>
            <a:ext cx="5867400" cy="300486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2150882"/>
            <a:ext cx="2235200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374" y="1600200"/>
            <a:ext cx="1976026" cy="1976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8283" r="32500" b="12256"/>
          <a:stretch/>
        </p:blipFill>
        <p:spPr>
          <a:xfrm>
            <a:off x="4800600" y="4386578"/>
            <a:ext cx="2612026" cy="1899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76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" y="2667000"/>
            <a:ext cx="2476501" cy="2209800"/>
          </a:xfrm>
        </p:spPr>
        <p:txBody>
          <a:bodyPr/>
          <a:lstStyle/>
          <a:p>
            <a:r>
              <a:rPr lang="en-US" sz="4000" dirty="0" smtClean="0"/>
              <a:t>Lessons Learned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2428202"/>
            <a:ext cx="5867400" cy="382019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dirty="0" smtClean="0">
              <a:cs typeface="Arial" pitchFamily="34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dirty="0" smtClean="0">
                <a:cs typeface="Arial" pitchFamily="34" charset="0"/>
              </a:rPr>
              <a:t>Get started—this is the hardest part!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dirty="0" smtClean="0">
                <a:cs typeface="Arial" pitchFamily="34" charset="0"/>
              </a:rPr>
              <a:t>Focus on local markets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dirty="0" smtClean="0">
                <a:cs typeface="Arial" pitchFamily="34" charset="0"/>
              </a:rPr>
              <a:t>Treat it as a real business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dirty="0" smtClean="0">
                <a:cs typeface="Arial" pitchFamily="34" charset="0"/>
              </a:rPr>
              <a:t>Embrace trial and error</a:t>
            </a:r>
          </a:p>
        </p:txBody>
      </p:sp>
    </p:spTree>
    <p:extLst>
      <p:ext uri="{BB962C8B-B14F-4D97-AF65-F5344CB8AC3E}">
        <p14:creationId xmlns:p14="http://schemas.microsoft.com/office/powerpoint/2010/main" val="233133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7000"/>
            <a:ext cx="2628901" cy="2209800"/>
          </a:xfrm>
        </p:spPr>
        <p:txBody>
          <a:bodyPr/>
          <a:lstStyle/>
          <a:p>
            <a:r>
              <a:rPr lang="en-US" sz="4000" dirty="0" smtClean="0"/>
              <a:t>The Vision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667000"/>
            <a:ext cx="5334000" cy="2971800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SzPct val="100000"/>
              <a:defRPr/>
            </a:pPr>
            <a:r>
              <a:rPr lang="en-US" dirty="0" smtClean="0">
                <a:cs typeface="Arial" pitchFamily="34" charset="0"/>
              </a:rPr>
              <a:t>Portfolio of Businesses</a:t>
            </a:r>
            <a:endParaRPr lang="en-US" dirty="0">
              <a:cs typeface="Arial" pitchFamily="34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SzPct val="100000"/>
              <a:defRPr/>
            </a:pPr>
            <a:r>
              <a:rPr lang="en-US" dirty="0" smtClean="0">
                <a:cs typeface="Arial" pitchFamily="34" charset="0"/>
              </a:rPr>
              <a:t>Self-Sustaining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SzPct val="100000"/>
              <a:defRPr/>
            </a:pPr>
            <a:r>
              <a:rPr lang="en-US" dirty="0" smtClean="0">
                <a:cs typeface="Arial" pitchFamily="34" charset="0"/>
              </a:rPr>
              <a:t>Full Minimum Wage</a:t>
            </a:r>
          </a:p>
          <a:p>
            <a:pPr>
              <a:lnSpc>
                <a:spcPct val="150000"/>
              </a:lnSpc>
              <a:buSzPct val="100000"/>
              <a:defRPr/>
            </a:pPr>
            <a:r>
              <a:rPr lang="en-US" dirty="0" smtClean="0">
                <a:cs typeface="Arial" pitchFamily="34" charset="0"/>
              </a:rPr>
              <a:t>Independent of </a:t>
            </a:r>
            <a:r>
              <a:rPr lang="en-US" dirty="0">
                <a:cs typeface="Arial" pitchFamily="34" charset="0"/>
              </a:rPr>
              <a:t>Government </a:t>
            </a:r>
            <a:r>
              <a:rPr lang="en-US" dirty="0" smtClean="0">
                <a:cs typeface="Arial" pitchFamily="34" charset="0"/>
              </a:rPr>
              <a:t>Funding</a:t>
            </a: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9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71500" y="5246192"/>
            <a:ext cx="8001000" cy="468808"/>
          </a:xfrm>
        </p:spPr>
        <p:txBody>
          <a:bodyPr>
            <a:noAutofit/>
          </a:bodyPr>
          <a:lstStyle/>
          <a:p>
            <a:r>
              <a:rPr lang="en-US" sz="4000" dirty="0" smtClean="0"/>
              <a:t>www.extraordinaryventures.org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1154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" y="2667000"/>
            <a:ext cx="2476501" cy="2209800"/>
          </a:xfrm>
        </p:spPr>
        <p:txBody>
          <a:bodyPr/>
          <a:lstStyle/>
          <a:p>
            <a:r>
              <a:rPr lang="en-US" sz="3100" dirty="0" smtClean="0"/>
              <a:t>Who We Are: Extraordinary Ventures, Inc.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981200"/>
            <a:ext cx="5867400" cy="4343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Unique Features: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Portfolio of </a:t>
            </a:r>
            <a:r>
              <a:rPr lang="en-US" dirty="0" smtClean="0"/>
              <a:t>businesses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Jobs are designed around the </a:t>
            </a:r>
            <a:r>
              <a:rPr lang="en-US" dirty="0" smtClean="0"/>
              <a:t>individuals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smtClean="0"/>
              <a:t>60 </a:t>
            </a:r>
            <a:r>
              <a:rPr lang="en-US" dirty="0" smtClean="0"/>
              <a:t>employees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Employ the full spectrum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501(C)3 with a for-profit </a:t>
            </a:r>
            <a:r>
              <a:rPr lang="en-US" dirty="0" smtClean="0"/>
              <a:t>mindset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Managed by  team of </a:t>
            </a:r>
            <a:r>
              <a:rPr lang="en-US" dirty="0"/>
              <a:t>y</a:t>
            </a:r>
            <a:r>
              <a:rPr lang="en-US" dirty="0" smtClean="0"/>
              <a:t>oung entrepreneurs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Replicable model</a:t>
            </a:r>
            <a:endParaRPr lang="en-US" b="1" dirty="0"/>
          </a:p>
          <a:p>
            <a:pPr lvl="1">
              <a:lnSpc>
                <a:spcPct val="150000"/>
              </a:lnSpc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4742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" y="2667000"/>
            <a:ext cx="2476501" cy="2209800"/>
          </a:xfrm>
        </p:spPr>
        <p:txBody>
          <a:bodyPr/>
          <a:lstStyle/>
          <a:p>
            <a:r>
              <a:rPr lang="en-US" dirty="0"/>
              <a:t>EV Structure: </a:t>
            </a:r>
            <a:br>
              <a:rPr lang="en-US" dirty="0"/>
            </a:br>
            <a:r>
              <a:rPr lang="en-US" dirty="0"/>
              <a:t>A </a:t>
            </a:r>
            <a:r>
              <a:rPr lang="en-US" dirty="0" smtClean="0"/>
              <a:t>Balanced Portfolio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52184867"/>
              </p:ext>
            </p:extLst>
          </p:nvPr>
        </p:nvGraphicFramePr>
        <p:xfrm>
          <a:off x="2847109" y="1981200"/>
          <a:ext cx="6553199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2069068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  <a:cs typeface="Arial" pitchFamily="34" charset="0"/>
              </a:rPr>
              <a:t>2015 Paid </a:t>
            </a:r>
            <a:r>
              <a:rPr lang="en-US" sz="2400" b="1" dirty="0">
                <a:latin typeface="+mn-lt"/>
                <a:cs typeface="Arial" pitchFamily="34" charset="0"/>
              </a:rPr>
              <a:t>Employment Hours </a:t>
            </a:r>
            <a:r>
              <a:rPr lang="en-US" sz="2400" b="1" dirty="0" smtClean="0">
                <a:latin typeface="+mn-lt"/>
                <a:cs typeface="Arial" pitchFamily="34" charset="0"/>
              </a:rPr>
              <a:t>by Venture</a:t>
            </a:r>
            <a:endParaRPr lang="en-US" sz="2400" b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5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Center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09800"/>
            <a:ext cx="58293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6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 Laundry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114550"/>
            <a:ext cx="2819400" cy="3774734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429000"/>
            <a:ext cx="3461826" cy="2307884"/>
          </a:xfrm>
          <a:prstGeom prst="rect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8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 Gifts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133600"/>
            <a:ext cx="2918474" cy="38912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56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 Bus Crew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350" y="2200275"/>
            <a:ext cx="5092700" cy="38195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196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Solutions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133600"/>
            <a:ext cx="5092700" cy="38195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864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4172</TotalTime>
  <Words>208</Words>
  <Application>Microsoft Office PowerPoint</Application>
  <PresentationFormat>On-screen Show (4:3)</PresentationFormat>
  <Paragraphs>76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The Vision</vt:lpstr>
      <vt:lpstr>Who We Are: Extraordinary Ventures, Inc.</vt:lpstr>
      <vt:lpstr>EV Structure:  A Balanced Portfolio</vt:lpstr>
      <vt:lpstr>Event Center</vt:lpstr>
      <vt:lpstr>EV Laundry</vt:lpstr>
      <vt:lpstr>EV Gifts</vt:lpstr>
      <vt:lpstr>EV Bus Crew</vt:lpstr>
      <vt:lpstr>Office Solutions</vt:lpstr>
      <vt:lpstr>EV Pets</vt:lpstr>
      <vt:lpstr>EV Fits the Job Around the Person</vt:lpstr>
      <vt:lpstr>A Sample of  EV Jobs</vt:lpstr>
      <vt:lpstr>Hours of Employment</vt:lpstr>
      <vt:lpstr>50% Growth</vt:lpstr>
      <vt:lpstr>The Real Payoff</vt:lpstr>
      <vt:lpstr>The Real Payoff</vt:lpstr>
      <vt:lpstr>Our Goals</vt:lpstr>
      <vt:lpstr>Replication Partners</vt:lpstr>
      <vt:lpstr>Lessons Learned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</dc:creator>
  <cp:lastModifiedBy>Paige</cp:lastModifiedBy>
  <cp:revision>120</cp:revision>
  <cp:lastPrinted>2015-06-15T15:51:45Z</cp:lastPrinted>
  <dcterms:created xsi:type="dcterms:W3CDTF">2013-09-04T15:11:33Z</dcterms:created>
  <dcterms:modified xsi:type="dcterms:W3CDTF">2016-03-09T21:33:20Z</dcterms:modified>
</cp:coreProperties>
</file>